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1"/>
  </p:notesMasterIdLst>
  <p:sldIdLst>
    <p:sldId id="270" r:id="rId3"/>
    <p:sldId id="257" r:id="rId4"/>
    <p:sldId id="757" r:id="rId5"/>
    <p:sldId id="756" r:id="rId6"/>
    <p:sldId id="262" r:id="rId7"/>
    <p:sldId id="297" r:id="rId8"/>
    <p:sldId id="765" r:id="rId9"/>
    <p:sldId id="272" r:id="rId1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sktop%20Back%20up\Presentation\backu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sktop%20Back%20up\Presentation\backu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5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rgbClr val="FF0000"/>
                </a:solidFill>
              </a:rPr>
              <a:t>Domestic Crude Steel Production (MT)</a:t>
            </a:r>
          </a:p>
        </c:rich>
      </c:tx>
      <c:layout>
        <c:manualLayout>
          <c:xMode val="edge"/>
          <c:yMode val="edge"/>
          <c:x val="0.18458530841915186"/>
          <c:y val="8.09188043513927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5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932172893704733E-2"/>
          <c:y val="0.1533411342458893"/>
          <c:w val="0.86925201039942701"/>
          <c:h val="0.726643217204229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Domestic Crude Steel Production (MMT)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BBF-406F-BC88-849422F4FD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FY2019</c:v>
                </c:pt>
                <c:pt idx="1">
                  <c:v>FY2020</c:v>
                </c:pt>
                <c:pt idx="2">
                  <c:v>FY2021</c:v>
                </c:pt>
                <c:pt idx="3">
                  <c:v>FY2022</c:v>
                </c:pt>
                <c:pt idx="4">
                  <c:v>FY2023</c:v>
                </c:pt>
                <c:pt idx="5">
                  <c:v>FY2031E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110.9</c:v>
                </c:pt>
                <c:pt idx="1">
                  <c:v>109.1</c:v>
                </c:pt>
                <c:pt idx="2">
                  <c:v>103.5</c:v>
                </c:pt>
                <c:pt idx="3">
                  <c:v>120.3</c:v>
                </c:pt>
                <c:pt idx="4">
                  <c:v>126.3</c:v>
                </c:pt>
                <c:pt idx="5">
                  <c:v>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BF-406F-BC88-849422F4F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949704320"/>
        <c:axId val="949704800"/>
      </c:barChart>
      <c:catAx>
        <c:axId val="94970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704800"/>
        <c:crosses val="autoZero"/>
        <c:auto val="1"/>
        <c:lblAlgn val="ctr"/>
        <c:lblOffset val="100"/>
        <c:noMultiLvlLbl val="0"/>
      </c:catAx>
      <c:valAx>
        <c:axId val="94970480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704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369203849518808"/>
          <c:y val="0.17171296296296296"/>
          <c:w val="0.84575240594925638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Sheet2!$B$15</c:f>
              <c:strCache>
                <c:ptCount val="1"/>
                <c:pt idx="0">
                  <c:v>Million Ton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Sheet2!$A$16:$A$20</c:f>
              <c:strCache>
                <c:ptCount val="5"/>
                <c:pt idx="0">
                  <c:v>FY 2020</c:v>
                </c:pt>
                <c:pt idx="1">
                  <c:v>FY 2021</c:v>
                </c:pt>
                <c:pt idx="2">
                  <c:v>FY 2022</c:v>
                </c:pt>
                <c:pt idx="3">
                  <c:v>FY 2023</c:v>
                </c:pt>
                <c:pt idx="4">
                  <c:v>FY 2024</c:v>
                </c:pt>
              </c:strCache>
            </c:strRef>
          </c:cat>
          <c:val>
            <c:numRef>
              <c:f>Sheet2!$B$16:$B$20</c:f>
              <c:numCache>
                <c:formatCode>General</c:formatCode>
                <c:ptCount val="5"/>
                <c:pt idx="0">
                  <c:v>100.17</c:v>
                </c:pt>
                <c:pt idx="1">
                  <c:v>94.89</c:v>
                </c:pt>
                <c:pt idx="2">
                  <c:v>105.75</c:v>
                </c:pt>
                <c:pt idx="3">
                  <c:v>119.89</c:v>
                </c:pt>
                <c:pt idx="4">
                  <c:v>136.29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D1-4B37-A05C-FC47E5FF195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4304672"/>
        <c:axId val="1374321472"/>
      </c:barChart>
      <c:catAx>
        <c:axId val="137430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321472"/>
        <c:crosses val="autoZero"/>
        <c:auto val="1"/>
        <c:lblAlgn val="ctr"/>
        <c:lblOffset val="100"/>
        <c:noMultiLvlLbl val="0"/>
      </c:catAx>
      <c:valAx>
        <c:axId val="137432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304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IN" sz="1440" b="1" i="0" u="none" strike="noStrike" kern="1200" spc="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0070C0"/>
                </a:solidFill>
              </a:rPr>
              <a:t>Crude Steel Production Capacities of India is 167.3 MMT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IN" sz="1440" b="1" i="0" u="none" strike="noStrike" kern="1200" spc="0" baseline="0">
              <a:solidFill>
                <a:srgbClr val="0070C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Crude Steel Production Capacities 167.3 MMT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858-4EB1-81C6-A267259E6083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58-4EB1-81C6-A267259E6083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58-4EB1-81C6-A267259E6083}"/>
              </c:ext>
            </c:extLst>
          </c:dPt>
          <c:dPt>
            <c:idx val="3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58-4EB1-81C6-A267259E6083}"/>
              </c:ext>
            </c:extLst>
          </c:dPt>
          <c:dPt>
            <c:idx val="4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858-4EB1-81C6-A267259E6083}"/>
              </c:ext>
            </c:extLst>
          </c:dPt>
          <c:dPt>
            <c:idx val="5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858-4EB1-81C6-A267259E6083}"/>
              </c:ext>
            </c:extLst>
          </c:dPt>
          <c:dPt>
            <c:idx val="6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858-4EB1-81C6-A267259E6083}"/>
              </c:ext>
            </c:extLst>
          </c:dPt>
          <c:dPt>
            <c:idx val="7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858-4EB1-81C6-A267259E6083}"/>
              </c:ext>
            </c:extLst>
          </c:dPt>
          <c:dLbls>
            <c:dLbl>
              <c:idx val="0"/>
              <c:layout>
                <c:manualLayout>
                  <c:x val="7.4211170051586464E-2"/>
                  <c:y val="7.2901845172981872E-2"/>
                </c:manualLayout>
              </c:layout>
              <c:spPr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088824014103698"/>
                      <c:h val="0.2344443760733811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858-4EB1-81C6-A267259E6083}"/>
                </c:ext>
              </c:extLst>
            </c:dLbl>
            <c:dLbl>
              <c:idx val="1"/>
              <c:layout>
                <c:manualLayout>
                  <c:x val="0.1702672299508064"/>
                  <c:y val="-2.31500636860661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01713635586444"/>
                      <c:h val="0.223515192016809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858-4EB1-81C6-A267259E6083}"/>
                </c:ext>
              </c:extLst>
            </c:dLbl>
            <c:dLbl>
              <c:idx val="2"/>
              <c:layout>
                <c:manualLayout>
                  <c:x val="6.4270938529478031E-2"/>
                  <c:y val="-0.1177036693777575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858-4EB1-81C6-A267259E6083}"/>
                </c:ext>
              </c:extLst>
            </c:dLbl>
            <c:dLbl>
              <c:idx val="5"/>
              <c:layout>
                <c:manualLayout>
                  <c:x val="-2.3976187137672313E-3"/>
                  <c:y val="-3.861736989869644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858-4EB1-81C6-A267259E6083}"/>
                </c:ext>
              </c:extLst>
            </c:dLbl>
            <c:dLbl>
              <c:idx val="7"/>
              <c:layout>
                <c:manualLayout>
                  <c:x val="-3.2025491974414899E-2"/>
                  <c:y val="6.41909990694082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A858-4EB1-81C6-A267259E60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Odisha</c:v>
                </c:pt>
                <c:pt idx="1">
                  <c:v>Chhattigarh</c:v>
                </c:pt>
                <c:pt idx="2">
                  <c:v>Jharkhand</c:v>
                </c:pt>
                <c:pt idx="3">
                  <c:v>Maharashtra</c:v>
                </c:pt>
                <c:pt idx="4">
                  <c:v>Karnataka</c:v>
                </c:pt>
                <c:pt idx="5">
                  <c:v>W Bengal</c:v>
                </c:pt>
                <c:pt idx="6">
                  <c:v>Gujarat</c:v>
                </c:pt>
                <c:pt idx="7">
                  <c:v>Others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30.3</c:v>
                </c:pt>
                <c:pt idx="1">
                  <c:v>25.4</c:v>
                </c:pt>
                <c:pt idx="2">
                  <c:v>21</c:v>
                </c:pt>
                <c:pt idx="3">
                  <c:v>18.600000000000001</c:v>
                </c:pt>
                <c:pt idx="4">
                  <c:v>16.899999999999999</c:v>
                </c:pt>
                <c:pt idx="5">
                  <c:v>15.3</c:v>
                </c:pt>
                <c:pt idx="6">
                  <c:v>14.5</c:v>
                </c:pt>
                <c:pt idx="7">
                  <c:v>25.300000000000011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858-4EB1-81C6-A267259E60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58092738407699"/>
          <c:y val="5.7291666666666664E-2"/>
          <c:w val="0.73622681539807522"/>
          <c:h val="0.6214493110236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Sheet2!$B$6</c:f>
              <c:strCache>
                <c:ptCount val="1"/>
                <c:pt idx="0">
                  <c:v>Turnover (in Cr)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Sheet2!$A$7:$A$11</c:f>
              <c:strCache>
                <c:ptCount val="5"/>
                <c:pt idx="0">
                  <c:v>2020-21</c:v>
                </c:pt>
                <c:pt idx="1">
                  <c:v>2021-22</c:v>
                </c:pt>
                <c:pt idx="2">
                  <c:v>2022-23</c:v>
                </c:pt>
                <c:pt idx="3">
                  <c:v>2023-24</c:v>
                </c:pt>
                <c:pt idx="4">
                  <c:v>2024-25 (Projected)</c:v>
                </c:pt>
              </c:strCache>
            </c:strRef>
          </c:cat>
          <c:val>
            <c:numRef>
              <c:f>Sheet2!$B$7:$B$11</c:f>
              <c:numCache>
                <c:formatCode>General</c:formatCode>
                <c:ptCount val="5"/>
                <c:pt idx="0">
                  <c:v>99.48</c:v>
                </c:pt>
                <c:pt idx="1">
                  <c:v>141.91999999999999</c:v>
                </c:pt>
                <c:pt idx="2">
                  <c:v>152.56</c:v>
                </c:pt>
                <c:pt idx="3">
                  <c:v>157.58000000000001</c:v>
                </c:pt>
                <c:pt idx="4">
                  <c:v>160.44999999999999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46-45C3-81FD-975DFBDA9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4312832"/>
        <c:axId val="1374317632"/>
      </c:barChart>
      <c:lineChart>
        <c:grouping val="standard"/>
        <c:varyColors val="0"/>
        <c:ser>
          <c:idx val="1"/>
          <c:order val="1"/>
          <c:tx>
            <c:strRef>
              <c:f>Sheet2!$C$6</c:f>
              <c:strCache>
                <c:ptCount val="1"/>
                <c:pt idx="0">
                  <c:v>PAT (in Cr.)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Sheet2!$A$7:$A$11</c:f>
              <c:strCache>
                <c:ptCount val="5"/>
                <c:pt idx="0">
                  <c:v>2020-21</c:v>
                </c:pt>
                <c:pt idx="1">
                  <c:v>2021-22</c:v>
                </c:pt>
                <c:pt idx="2">
                  <c:v>2022-23</c:v>
                </c:pt>
                <c:pt idx="3">
                  <c:v>2023-24</c:v>
                </c:pt>
                <c:pt idx="4">
                  <c:v>2024-25 (Projected)</c:v>
                </c:pt>
              </c:strCache>
            </c:strRef>
          </c:cat>
          <c:val>
            <c:numRef>
              <c:f>Sheet2!$C$7:$C$11</c:f>
              <c:numCache>
                <c:formatCode>_(* #,##0.00_);_(* \(#,##0.00\);_(* "-"??_);_(@_)</c:formatCode>
                <c:ptCount val="5"/>
                <c:pt idx="0">
                  <c:v>5.0911315000000004</c:v>
                </c:pt>
                <c:pt idx="1">
                  <c:v>9.9717947000000002</c:v>
                </c:pt>
                <c:pt idx="2">
                  <c:v>9.6171529829782987</c:v>
                </c:pt>
                <c:pt idx="3">
                  <c:v>15.965288091868</c:v>
                </c:pt>
                <c:pt idx="4">
                  <c:v>16.256063423913062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46-45C3-81FD-975DFBDA9A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3056288"/>
        <c:axId val="1213055808"/>
      </c:lineChart>
      <c:catAx>
        <c:axId val="137431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317632"/>
        <c:crosses val="autoZero"/>
        <c:auto val="1"/>
        <c:lblAlgn val="ctr"/>
        <c:lblOffset val="100"/>
        <c:noMultiLvlLbl val="0"/>
      </c:catAx>
      <c:valAx>
        <c:axId val="1374317632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4312832"/>
        <c:crosses val="autoZero"/>
        <c:crossBetween val="between"/>
      </c:valAx>
      <c:valAx>
        <c:axId val="1213055808"/>
        <c:scaling>
          <c:orientation val="minMax"/>
          <c:min val="4"/>
        </c:scaling>
        <c:delete val="0"/>
        <c:axPos val="r"/>
        <c:numFmt formatCode="_(* #,##0_);_(* \(#,##0\);_(* &quot;-&quot;_);_(@_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3056288"/>
        <c:crosses val="max"/>
        <c:crossBetween val="between"/>
      </c:valAx>
      <c:catAx>
        <c:axId val="1213056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130558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720AE81F-97B5-4C90-A76C-22DFE5A375F9}" type="datetimeFigureOut">
              <a:rPr lang="en-IN" smtClean="0"/>
              <a:t>17-02-2025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188" y="1279525"/>
            <a:ext cx="6135687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6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6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D1FCAC8A-C069-4ECF-85BC-628A229D641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137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C1DBC-E442-EB64-F956-EA53E318C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F4E1E-9A9F-D394-A0AD-EF2E9C8BD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0E74D-B8EF-50C4-59DE-6578D76F8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41241-6C1F-3736-ABC4-01D7DC184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662">
              <a:defRPr/>
            </a:pPr>
            <a:fld id="{284ECAD9-32EE-4091-BDA5-6BD15ACC5E58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90662">
                <a:defRPr/>
              </a:pPr>
              <a:t>3</a:t>
            </a:fld>
            <a:endParaRPr lang="en-US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9631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D90B-D624-B19E-8A5F-7AA462167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873BC0-A0F3-1CAE-C1AB-A2896AF7C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E47EB9-3DB1-EC41-17B5-B165E486E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8DFAC-00B7-7D3F-2668-A904C8468D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662">
              <a:defRPr/>
            </a:pPr>
            <a:fld id="{284ECAD9-32EE-4091-BDA5-6BD15ACC5E58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90662">
                <a:defRPr/>
              </a:pPr>
              <a:t>4</a:t>
            </a:fld>
            <a:endParaRPr lang="en-US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73743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662">
              <a:defRPr/>
            </a:pPr>
            <a:fld id="{284ECAD9-32EE-4091-BDA5-6BD15ACC5E58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90662">
                <a:defRPr/>
              </a:pPr>
              <a:t>6</a:t>
            </a:fld>
            <a:endParaRPr lang="en-US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40662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77343-C02B-6383-C9DE-D1625BCFB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6EB9D1-D1AD-32C8-AFED-6EF00BEA5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AB5119-A744-19C3-647E-04F0CE83B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8FA37-7D73-5F69-4106-036FBE995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662">
              <a:defRPr/>
            </a:pPr>
            <a:fld id="{284ECAD9-32EE-4091-BDA5-6BD15ACC5E58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90662"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2728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10B96-C1B8-48C0-820C-3B0FDEA8071B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76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356F-C2D5-4BC8-AD1E-D4289DFF911C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158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B1C53-E9BA-4889-A717-65C17E2A8911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8772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CC6-FB03-47E2-8349-D88669C31744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776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70617-3587-4FFE-A990-0E4B06244178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1649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5FC7-960F-439F-A347-99789847CE5C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6870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7D48-D93E-475C-B8E0-1B63D5192F96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6482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C596-B4EF-4819-B969-04F2EA27AFB0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5934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03D9-268C-315A-D603-11C87A166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DB3D4-028C-7036-7CEB-DCBB762B6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B6C31-EB41-6544-AA24-B901C1391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A8ACA-ADF0-4CC9-B940-B89D8556D0BB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F22BE-728E-3475-304A-7398C3104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8669A-F5CB-3BEA-5951-93A8D525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2619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D6C5-F34E-3CBE-6E01-7B03AEDE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2A569-4F64-9FC0-10F4-61C2E9650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927E8-CB5F-269E-A009-757EDEC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42656-E87F-4DFA-9B95-59860509A2D2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358F1-C132-E866-CD55-44160C67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953A7-62B4-76B4-FA73-8DE61B9B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766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C841-12C9-375A-F863-8B7FC5B4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FDC72-3B82-ED3C-4DF9-B03441FCC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0041C-AB4E-05A8-4F34-B70F5ED6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45A2B-4D84-4462-BD1D-06AB30A907EF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B1C3C-8CD5-87D5-7C49-50FB8EAB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4F3FA-EFD4-58F7-8DAE-AB0B6DBE5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194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FF38-166E-4AB4-98DD-0B2BAF44095E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9428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CD07-AC1F-6A81-C887-1ACB66D3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12B07-3550-F3AA-9722-E4B4D6F22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6C02E-03EF-7BC7-7AB1-A8078EE8F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ED3F8-D6A1-75EB-33D3-F8AC646D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00BF0-CD6B-4D38-BA20-0125D373E20F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73815-ED0F-BE01-91B5-D0275349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99755-59B5-8DA5-9B77-B55C6D56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7704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7BD5-91BE-3D4F-EEA4-17739DBBF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E1AF9-8AC8-1CD3-3559-7B4FB868B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33C37-86AB-A0CB-06D7-04BC8E400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29140-48D7-7E72-ED40-CC333FFDE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6DA6C-51D6-FACD-40DC-CB95C0479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9000C-9C7C-4ADA-5DB2-26D6111C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9D36B-0DC7-4256-A636-E996D53DD524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0F753C-657A-C874-D2E0-D13B46873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2B9560-465D-67E7-FB4C-2F3503FC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35442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A947-FC5E-AF81-10BE-F562F40C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EF648-91F8-03B1-F4BC-72598063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F91C6-1BA0-4EDB-A4F1-F89B59386964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75B61-70EA-1518-C943-813A16CB0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845FA-51E0-3D19-A7E1-262D3F9F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7697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47DB1-C538-F304-7904-26F51DB35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269-7404-4155-87B1-1C574C5B4C41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964A49-1D3A-0BC2-B9FA-D362819F3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2A34E-98AA-060D-ED99-F342E092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201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7EDB5-DD91-97FC-12BE-6D69B4B8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E7630-55F2-6FC9-47B9-81CC45D39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5D516-A221-033F-6FF3-C21AF7FD1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C2BE6-B7BE-9280-5A8D-780EEF58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6EBD-65F9-4683-B5D2-E466A1B20E17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E5AE4-A087-A232-0630-D547ACE8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869BB-5E79-FFC4-7700-6FB83A3C5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96338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7FA3-EE21-F498-F679-8FF7B12B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61EF3F-5022-E713-A573-E491DEF976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2BF41-BC37-175B-A96D-2125C553F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4E653-221B-6402-2F09-2CD27CB26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BEFF-909B-4B3D-8E88-2105AEBEBC0B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B628D-AF5D-66C9-CFC3-70E74059C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61624-6965-F3DB-BFAF-2FD062EE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5134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CABF-98CC-A25F-90FF-18DBB5BC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FE4EA-5B47-563F-A0DC-DAACF91B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B3DDA-4DF4-0A13-82B9-E70437C4F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C11A5-C4AD-43CF-A6D8-5DCA9C3BA2E8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6A3F2-B3FD-AF8A-60DB-2F2EBC91B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60C0D-70A0-0523-1F84-CF217CAF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5032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7BA538-08E5-EA3E-4963-FED872846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E0710-50B9-8B14-BF7B-7CD537094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3AD7D-EF40-2276-7869-B02281CE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881A-C9F0-477C-8DFF-46C6835BA896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60647-458D-62E4-48C0-E5E73EAC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0907A-7D5B-791B-F1DF-E6107617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796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FFB0-694E-4411-B122-F7591F62C037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104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B57D-D5EA-4CAA-983D-E8706A2A8D4C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58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72E5-3013-4407-8E79-60E1716117F2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9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7E2EF-47A2-4D97-8F1F-99E1DFD6823A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616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89EBB-D92D-42E7-A798-283A666C114D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431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2BAE3-0161-43E6-B5B9-7D50B00073CE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832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3E4F7-2B36-4B55-916D-0732F0CE2B1D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249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F0D99-234F-44CD-8588-D74B6A591BDC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984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E1EFC-BB10-77F4-24B1-13A5EA18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8E64E-BE0F-B636-AD4C-14596DFD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A7BD6-9995-E921-4B83-C5914D28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841346-C169-4886-9857-FA6528C78263}" type="datetime1">
              <a:rPr lang="en-IN" smtClean="0"/>
              <a:t>17-02-2025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66607-0686-D001-774C-F5CBDCAAE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84227-3EB0-0258-BB7B-126D3C50E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0F09E7-F10B-4D20-BC7C-C074F7CC874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956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dishaminerals.gov.in/ResourceStatistics/SteelFacts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lobal Steel Market Analysis Report Pdf Word Document IR Slide01">
            <a:extLst>
              <a:ext uri="{FF2B5EF4-FFF2-40B4-BE49-F238E27FC236}">
                <a16:creationId xmlns:a16="http://schemas.microsoft.com/office/drawing/2014/main" id="{823C5238-3D13-A91D-EDBA-48EBBEA73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24" y="-166173"/>
            <a:ext cx="11937476" cy="70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0EC969FE-2A90-7CBB-A5EB-2770B9532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562" y="5188046"/>
            <a:ext cx="1295400" cy="10701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B15B36-9BAA-A76E-1141-7A35F9357AE9}"/>
              </a:ext>
            </a:extLst>
          </p:cNvPr>
          <p:cNvSpPr/>
          <p:nvPr/>
        </p:nvSpPr>
        <p:spPr>
          <a:xfrm>
            <a:off x="1409354" y="2780309"/>
            <a:ext cx="9922254" cy="2220711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Brief Presentation on </a:t>
            </a:r>
          </a:p>
          <a:p>
            <a:pPr algn="ctr"/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Steel Scenario &amp; Potential in Odisha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E73676-9888-A351-5C73-7A6FDE06A255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4F1C38-4B9A-2B4C-EE71-D5881DEF3235}"/>
              </a:ext>
            </a:extLst>
          </p:cNvPr>
          <p:cNvSpPr/>
          <p:nvPr/>
        </p:nvSpPr>
        <p:spPr>
          <a:xfrm>
            <a:off x="1618904" y="5028999"/>
            <a:ext cx="9922254" cy="137120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EC0A9DB6-CE50-C06F-2340-39F4B11CF5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9055" y="5188045"/>
            <a:ext cx="1440019" cy="14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0A56F5-E5EB-4492-354C-55D3CCF9C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08" y="5045579"/>
            <a:ext cx="1975112" cy="13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5FFF829B-BA0D-F119-E204-E374EC5E3D86}"/>
              </a:ext>
            </a:extLst>
          </p:cNvPr>
          <p:cNvGrpSpPr/>
          <p:nvPr/>
        </p:nvGrpSpPr>
        <p:grpSpPr>
          <a:xfrm>
            <a:off x="7606030" y="4287273"/>
            <a:ext cx="3986202" cy="2164894"/>
            <a:chOff x="7649971" y="3980053"/>
            <a:chExt cx="3830956" cy="2672841"/>
          </a:xfrm>
        </p:grpSpPr>
        <p:grpSp>
          <p:nvGrpSpPr>
            <p:cNvPr id="9" name="object 9"/>
            <p:cNvGrpSpPr/>
            <p:nvPr/>
          </p:nvGrpSpPr>
          <p:grpSpPr>
            <a:xfrm>
              <a:off x="8188769" y="3980053"/>
              <a:ext cx="2547937" cy="2278506"/>
              <a:chOff x="8188769" y="3980053"/>
              <a:chExt cx="2829560" cy="2471420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9677145" y="3989578"/>
                <a:ext cx="1226185" cy="1922145"/>
              </a:xfrm>
              <a:custGeom>
                <a:avLst/>
                <a:gdLst/>
                <a:ahLst/>
                <a:cxnLst/>
                <a:rect l="l" t="t" r="r" b="b"/>
                <a:pathLst>
                  <a:path w="1226184" h="1922145">
                    <a:moveTo>
                      <a:pt x="0" y="0"/>
                    </a:moveTo>
                    <a:lnTo>
                      <a:pt x="0" y="1226058"/>
                    </a:lnTo>
                    <a:lnTo>
                      <a:pt x="1009776" y="1921662"/>
                    </a:lnTo>
                    <a:lnTo>
                      <a:pt x="1037094" y="1880250"/>
                    </a:lnTo>
                    <a:lnTo>
                      <a:pt x="1062646" y="1837880"/>
                    </a:lnTo>
                    <a:lnTo>
                      <a:pt x="1086415" y="1794611"/>
                    </a:lnTo>
                    <a:lnTo>
                      <a:pt x="1108384" y="1750499"/>
                    </a:lnTo>
                    <a:lnTo>
                      <a:pt x="1128536" y="1705602"/>
                    </a:lnTo>
                    <a:lnTo>
                      <a:pt x="1146851" y="1659977"/>
                    </a:lnTo>
                    <a:lnTo>
                      <a:pt x="1163314" y="1613681"/>
                    </a:lnTo>
                    <a:lnTo>
                      <a:pt x="1177905" y="1566772"/>
                    </a:lnTo>
                    <a:lnTo>
                      <a:pt x="1190608" y="1519308"/>
                    </a:lnTo>
                    <a:lnTo>
                      <a:pt x="1201405" y="1471344"/>
                    </a:lnTo>
                    <a:lnTo>
                      <a:pt x="1210279" y="1422940"/>
                    </a:lnTo>
                    <a:lnTo>
                      <a:pt x="1217211" y="1374152"/>
                    </a:lnTo>
                    <a:lnTo>
                      <a:pt x="1222185" y="1325037"/>
                    </a:lnTo>
                    <a:lnTo>
                      <a:pt x="1225182" y="1275653"/>
                    </a:lnTo>
                    <a:lnTo>
                      <a:pt x="1226184" y="1226058"/>
                    </a:lnTo>
                    <a:lnTo>
                      <a:pt x="1225256" y="1177912"/>
                    </a:lnTo>
                    <a:lnTo>
                      <a:pt x="1222495" y="1130238"/>
                    </a:lnTo>
                    <a:lnTo>
                      <a:pt x="1217934" y="1083068"/>
                    </a:lnTo>
                    <a:lnTo>
                      <a:pt x="1211609" y="1036436"/>
                    </a:lnTo>
                    <a:lnTo>
                      <a:pt x="1203552" y="990377"/>
                    </a:lnTo>
                    <a:lnTo>
                      <a:pt x="1193798" y="944924"/>
                    </a:lnTo>
                    <a:lnTo>
                      <a:pt x="1182381" y="900112"/>
                    </a:lnTo>
                    <a:lnTo>
                      <a:pt x="1169336" y="855975"/>
                    </a:lnTo>
                    <a:lnTo>
                      <a:pt x="1154695" y="812546"/>
                    </a:lnTo>
                    <a:lnTo>
                      <a:pt x="1138494" y="769861"/>
                    </a:lnTo>
                    <a:lnTo>
                      <a:pt x="1120767" y="727952"/>
                    </a:lnTo>
                    <a:lnTo>
                      <a:pt x="1101547" y="686855"/>
                    </a:lnTo>
                    <a:lnTo>
                      <a:pt x="1080868" y="646602"/>
                    </a:lnTo>
                    <a:lnTo>
                      <a:pt x="1058766" y="607229"/>
                    </a:lnTo>
                    <a:lnTo>
                      <a:pt x="1035273" y="568769"/>
                    </a:lnTo>
                    <a:lnTo>
                      <a:pt x="1010423" y="531256"/>
                    </a:lnTo>
                    <a:lnTo>
                      <a:pt x="984252" y="494724"/>
                    </a:lnTo>
                    <a:lnTo>
                      <a:pt x="956793" y="459208"/>
                    </a:lnTo>
                    <a:lnTo>
                      <a:pt x="928080" y="424741"/>
                    </a:lnTo>
                    <a:lnTo>
                      <a:pt x="898147" y="391358"/>
                    </a:lnTo>
                    <a:lnTo>
                      <a:pt x="867029" y="359092"/>
                    </a:lnTo>
                    <a:lnTo>
                      <a:pt x="834758" y="327978"/>
                    </a:lnTo>
                    <a:lnTo>
                      <a:pt x="801370" y="298050"/>
                    </a:lnTo>
                    <a:lnTo>
                      <a:pt x="766899" y="269341"/>
                    </a:lnTo>
                    <a:lnTo>
                      <a:pt x="731379" y="241886"/>
                    </a:lnTo>
                    <a:lnTo>
                      <a:pt x="694843" y="215719"/>
                    </a:lnTo>
                    <a:lnTo>
                      <a:pt x="657325" y="190874"/>
                    </a:lnTo>
                    <a:lnTo>
                      <a:pt x="618861" y="167386"/>
                    </a:lnTo>
                    <a:lnTo>
                      <a:pt x="579484" y="145287"/>
                    </a:lnTo>
                    <a:lnTo>
                      <a:pt x="539227" y="124612"/>
                    </a:lnTo>
                    <a:lnTo>
                      <a:pt x="498126" y="105396"/>
                    </a:lnTo>
                    <a:lnTo>
                      <a:pt x="456214" y="87671"/>
                    </a:lnTo>
                    <a:lnTo>
                      <a:pt x="413526" y="71474"/>
                    </a:lnTo>
                    <a:lnTo>
                      <a:pt x="370094" y="56836"/>
                    </a:lnTo>
                    <a:lnTo>
                      <a:pt x="325954" y="43793"/>
                    </a:lnTo>
                    <a:lnTo>
                      <a:pt x="281140" y="32379"/>
                    </a:lnTo>
                    <a:lnTo>
                      <a:pt x="235685" y="22627"/>
                    </a:lnTo>
                    <a:lnTo>
                      <a:pt x="189624" y="14572"/>
                    </a:lnTo>
                    <a:lnTo>
                      <a:pt x="142991" y="8248"/>
                    </a:lnTo>
                    <a:lnTo>
                      <a:pt x="95820" y="3688"/>
                    </a:lnTo>
                    <a:lnTo>
                      <a:pt x="48145" y="9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F5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9677145" y="5215636"/>
                <a:ext cx="1010285" cy="1224915"/>
              </a:xfrm>
              <a:custGeom>
                <a:avLst/>
                <a:gdLst/>
                <a:ahLst/>
                <a:cxnLst/>
                <a:rect l="l" t="t" r="r" b="b"/>
                <a:pathLst>
                  <a:path w="1010284" h="1224914">
                    <a:moveTo>
                      <a:pt x="0" y="0"/>
                    </a:moveTo>
                    <a:lnTo>
                      <a:pt x="61595" y="1224635"/>
                    </a:lnTo>
                    <a:lnTo>
                      <a:pt x="111140" y="1221138"/>
                    </a:lnTo>
                    <a:lnTo>
                      <a:pt x="160287" y="1215669"/>
                    </a:lnTo>
                    <a:lnTo>
                      <a:pt x="208983" y="1208257"/>
                    </a:lnTo>
                    <a:lnTo>
                      <a:pt x="257177" y="1198929"/>
                    </a:lnTo>
                    <a:lnTo>
                      <a:pt x="304819" y="1187714"/>
                    </a:lnTo>
                    <a:lnTo>
                      <a:pt x="351857" y="1174641"/>
                    </a:lnTo>
                    <a:lnTo>
                      <a:pt x="398241" y="1159738"/>
                    </a:lnTo>
                    <a:lnTo>
                      <a:pt x="443920" y="1143033"/>
                    </a:lnTo>
                    <a:lnTo>
                      <a:pt x="488842" y="1124556"/>
                    </a:lnTo>
                    <a:lnTo>
                      <a:pt x="532956" y="1104333"/>
                    </a:lnTo>
                    <a:lnTo>
                      <a:pt x="576212" y="1082395"/>
                    </a:lnTo>
                    <a:lnTo>
                      <a:pt x="618559" y="1058768"/>
                    </a:lnTo>
                    <a:lnTo>
                      <a:pt x="659946" y="1033482"/>
                    </a:lnTo>
                    <a:lnTo>
                      <a:pt x="700321" y="1006565"/>
                    </a:lnTo>
                    <a:lnTo>
                      <a:pt x="739634" y="978045"/>
                    </a:lnTo>
                    <a:lnTo>
                      <a:pt x="777833" y="947951"/>
                    </a:lnTo>
                    <a:lnTo>
                      <a:pt x="814869" y="916312"/>
                    </a:lnTo>
                    <a:lnTo>
                      <a:pt x="850689" y="883154"/>
                    </a:lnTo>
                    <a:lnTo>
                      <a:pt x="885243" y="848509"/>
                    </a:lnTo>
                    <a:lnTo>
                      <a:pt x="918479" y="812402"/>
                    </a:lnTo>
                    <a:lnTo>
                      <a:pt x="950348" y="774864"/>
                    </a:lnTo>
                    <a:lnTo>
                      <a:pt x="980797" y="735921"/>
                    </a:lnTo>
                    <a:lnTo>
                      <a:pt x="1009776" y="6956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9677145" y="5215636"/>
                <a:ext cx="1010285" cy="1224915"/>
              </a:xfrm>
              <a:custGeom>
                <a:avLst/>
                <a:gdLst/>
                <a:ahLst/>
                <a:cxnLst/>
                <a:rect l="l" t="t" r="r" b="b"/>
                <a:pathLst>
                  <a:path w="1010284" h="1224914">
                    <a:moveTo>
                      <a:pt x="1009776" y="695604"/>
                    </a:moveTo>
                    <a:lnTo>
                      <a:pt x="980797" y="735921"/>
                    </a:lnTo>
                    <a:lnTo>
                      <a:pt x="950348" y="774864"/>
                    </a:lnTo>
                    <a:lnTo>
                      <a:pt x="918479" y="812402"/>
                    </a:lnTo>
                    <a:lnTo>
                      <a:pt x="885243" y="848509"/>
                    </a:lnTo>
                    <a:lnTo>
                      <a:pt x="850689" y="883154"/>
                    </a:lnTo>
                    <a:lnTo>
                      <a:pt x="814869" y="916312"/>
                    </a:lnTo>
                    <a:lnTo>
                      <a:pt x="777833" y="947951"/>
                    </a:lnTo>
                    <a:lnTo>
                      <a:pt x="739634" y="978045"/>
                    </a:lnTo>
                    <a:lnTo>
                      <a:pt x="700321" y="1006565"/>
                    </a:lnTo>
                    <a:lnTo>
                      <a:pt x="659946" y="1033482"/>
                    </a:lnTo>
                    <a:lnTo>
                      <a:pt x="618559" y="1058768"/>
                    </a:lnTo>
                    <a:lnTo>
                      <a:pt x="576212" y="1082395"/>
                    </a:lnTo>
                    <a:lnTo>
                      <a:pt x="532956" y="1104333"/>
                    </a:lnTo>
                    <a:lnTo>
                      <a:pt x="488842" y="1124556"/>
                    </a:lnTo>
                    <a:lnTo>
                      <a:pt x="443920" y="1143033"/>
                    </a:lnTo>
                    <a:lnTo>
                      <a:pt x="398241" y="1159738"/>
                    </a:lnTo>
                    <a:lnTo>
                      <a:pt x="351857" y="1174641"/>
                    </a:lnTo>
                    <a:lnTo>
                      <a:pt x="304819" y="1187714"/>
                    </a:lnTo>
                    <a:lnTo>
                      <a:pt x="257177" y="1198929"/>
                    </a:lnTo>
                    <a:lnTo>
                      <a:pt x="208983" y="1208257"/>
                    </a:lnTo>
                    <a:lnTo>
                      <a:pt x="160287" y="1215669"/>
                    </a:lnTo>
                    <a:lnTo>
                      <a:pt x="111140" y="1221138"/>
                    </a:lnTo>
                    <a:lnTo>
                      <a:pt x="61595" y="1224635"/>
                    </a:lnTo>
                    <a:lnTo>
                      <a:pt x="0" y="0"/>
                    </a:lnTo>
                    <a:lnTo>
                      <a:pt x="1009776" y="695604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8783446" y="5215636"/>
                <a:ext cx="955675" cy="1226185"/>
              </a:xfrm>
              <a:custGeom>
                <a:avLst/>
                <a:gdLst/>
                <a:ahLst/>
                <a:cxnLst/>
                <a:rect l="l" t="t" r="r" b="b"/>
                <a:pathLst>
                  <a:path w="955675" h="1226185">
                    <a:moveTo>
                      <a:pt x="893699" y="0"/>
                    </a:moveTo>
                    <a:lnTo>
                      <a:pt x="0" y="839406"/>
                    </a:lnTo>
                    <a:lnTo>
                      <a:pt x="34226" y="874439"/>
                    </a:lnTo>
                    <a:lnTo>
                      <a:pt x="69678" y="907943"/>
                    </a:lnTo>
                    <a:lnTo>
                      <a:pt x="106302" y="939898"/>
                    </a:lnTo>
                    <a:lnTo>
                      <a:pt x="144046" y="970282"/>
                    </a:lnTo>
                    <a:lnTo>
                      <a:pt x="182858" y="999075"/>
                    </a:lnTo>
                    <a:lnTo>
                      <a:pt x="222685" y="1026255"/>
                    </a:lnTo>
                    <a:lnTo>
                      <a:pt x="263476" y="1051801"/>
                    </a:lnTo>
                    <a:lnTo>
                      <a:pt x="305178" y="1075693"/>
                    </a:lnTo>
                    <a:lnTo>
                      <a:pt x="347739" y="1097909"/>
                    </a:lnTo>
                    <a:lnTo>
                      <a:pt x="391107" y="1118428"/>
                    </a:lnTo>
                    <a:lnTo>
                      <a:pt x="435228" y="1137229"/>
                    </a:lnTo>
                    <a:lnTo>
                      <a:pt x="480053" y="1154291"/>
                    </a:lnTo>
                    <a:lnTo>
                      <a:pt x="525527" y="1169593"/>
                    </a:lnTo>
                    <a:lnTo>
                      <a:pt x="571598" y="1183114"/>
                    </a:lnTo>
                    <a:lnTo>
                      <a:pt x="618216" y="1194833"/>
                    </a:lnTo>
                    <a:lnTo>
                      <a:pt x="665326" y="1204729"/>
                    </a:lnTo>
                    <a:lnTo>
                      <a:pt x="712877" y="1212780"/>
                    </a:lnTo>
                    <a:lnTo>
                      <a:pt x="760818" y="1218966"/>
                    </a:lnTo>
                    <a:lnTo>
                      <a:pt x="809094" y="1223265"/>
                    </a:lnTo>
                    <a:lnTo>
                      <a:pt x="857655" y="1225658"/>
                    </a:lnTo>
                    <a:lnTo>
                      <a:pt x="906448" y="1226121"/>
                    </a:lnTo>
                    <a:lnTo>
                      <a:pt x="955421" y="1224635"/>
                    </a:lnTo>
                    <a:lnTo>
                      <a:pt x="893699" y="0"/>
                    </a:lnTo>
                    <a:close/>
                  </a:path>
                </a:pathLst>
              </a:custGeom>
              <a:solidFill>
                <a:srgbClr val="7E7E7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8783446" y="5215636"/>
                <a:ext cx="955675" cy="1226185"/>
              </a:xfrm>
              <a:custGeom>
                <a:avLst/>
                <a:gdLst/>
                <a:ahLst/>
                <a:cxnLst/>
                <a:rect l="l" t="t" r="r" b="b"/>
                <a:pathLst>
                  <a:path w="955675" h="1226185">
                    <a:moveTo>
                      <a:pt x="955421" y="1224635"/>
                    </a:moveTo>
                    <a:lnTo>
                      <a:pt x="906448" y="1226121"/>
                    </a:lnTo>
                    <a:lnTo>
                      <a:pt x="857655" y="1225658"/>
                    </a:lnTo>
                    <a:lnTo>
                      <a:pt x="809094" y="1223265"/>
                    </a:lnTo>
                    <a:lnTo>
                      <a:pt x="760818" y="1218966"/>
                    </a:lnTo>
                    <a:lnTo>
                      <a:pt x="712877" y="1212780"/>
                    </a:lnTo>
                    <a:lnTo>
                      <a:pt x="665326" y="1204729"/>
                    </a:lnTo>
                    <a:lnTo>
                      <a:pt x="618216" y="1194833"/>
                    </a:lnTo>
                    <a:lnTo>
                      <a:pt x="571598" y="1183114"/>
                    </a:lnTo>
                    <a:lnTo>
                      <a:pt x="525527" y="1169593"/>
                    </a:lnTo>
                    <a:lnTo>
                      <a:pt x="480053" y="1154291"/>
                    </a:lnTo>
                    <a:lnTo>
                      <a:pt x="435228" y="1137229"/>
                    </a:lnTo>
                    <a:lnTo>
                      <a:pt x="391107" y="1118428"/>
                    </a:lnTo>
                    <a:lnTo>
                      <a:pt x="347739" y="1097909"/>
                    </a:lnTo>
                    <a:lnTo>
                      <a:pt x="305178" y="1075693"/>
                    </a:lnTo>
                    <a:lnTo>
                      <a:pt x="263476" y="1051801"/>
                    </a:lnTo>
                    <a:lnTo>
                      <a:pt x="222685" y="1026255"/>
                    </a:lnTo>
                    <a:lnTo>
                      <a:pt x="182858" y="999075"/>
                    </a:lnTo>
                    <a:lnTo>
                      <a:pt x="144046" y="970282"/>
                    </a:lnTo>
                    <a:lnTo>
                      <a:pt x="106302" y="939898"/>
                    </a:lnTo>
                    <a:lnTo>
                      <a:pt x="69678" y="907943"/>
                    </a:lnTo>
                    <a:lnTo>
                      <a:pt x="34226" y="874439"/>
                    </a:lnTo>
                    <a:lnTo>
                      <a:pt x="0" y="839406"/>
                    </a:lnTo>
                    <a:lnTo>
                      <a:pt x="893699" y="0"/>
                    </a:lnTo>
                    <a:lnTo>
                      <a:pt x="955421" y="1224635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8470010" y="5215636"/>
                <a:ext cx="1207135" cy="839469"/>
              </a:xfrm>
              <a:custGeom>
                <a:avLst/>
                <a:gdLst/>
                <a:ahLst/>
                <a:cxnLst/>
                <a:rect l="l" t="t" r="r" b="b"/>
                <a:pathLst>
                  <a:path w="1207134" h="839470">
                    <a:moveTo>
                      <a:pt x="1207135" y="0"/>
                    </a:moveTo>
                    <a:lnTo>
                      <a:pt x="0" y="214629"/>
                    </a:lnTo>
                    <a:lnTo>
                      <a:pt x="9949" y="264559"/>
                    </a:lnTo>
                    <a:lnTo>
                      <a:pt x="21927" y="313903"/>
                    </a:lnTo>
                    <a:lnTo>
                      <a:pt x="35904" y="362605"/>
                    </a:lnTo>
                    <a:lnTo>
                      <a:pt x="51853" y="410608"/>
                    </a:lnTo>
                    <a:lnTo>
                      <a:pt x="69743" y="457852"/>
                    </a:lnTo>
                    <a:lnTo>
                      <a:pt x="89547" y="504280"/>
                    </a:lnTo>
                    <a:lnTo>
                      <a:pt x="111236" y="549835"/>
                    </a:lnTo>
                    <a:lnTo>
                      <a:pt x="134781" y="594458"/>
                    </a:lnTo>
                    <a:lnTo>
                      <a:pt x="160154" y="638093"/>
                    </a:lnTo>
                    <a:lnTo>
                      <a:pt x="187326" y="680680"/>
                    </a:lnTo>
                    <a:lnTo>
                      <a:pt x="216269" y="722163"/>
                    </a:lnTo>
                    <a:lnTo>
                      <a:pt x="246954" y="762484"/>
                    </a:lnTo>
                    <a:lnTo>
                      <a:pt x="279352" y="801584"/>
                    </a:lnTo>
                    <a:lnTo>
                      <a:pt x="313436" y="839406"/>
                    </a:lnTo>
                    <a:lnTo>
                      <a:pt x="1207135" y="0"/>
                    </a:lnTo>
                    <a:close/>
                  </a:path>
                </a:pathLst>
              </a:custGeom>
              <a:solidFill>
                <a:srgbClr val="00AFE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8470010" y="5215636"/>
                <a:ext cx="1207135" cy="839469"/>
              </a:xfrm>
              <a:custGeom>
                <a:avLst/>
                <a:gdLst/>
                <a:ahLst/>
                <a:cxnLst/>
                <a:rect l="l" t="t" r="r" b="b"/>
                <a:pathLst>
                  <a:path w="1207134" h="839470">
                    <a:moveTo>
                      <a:pt x="313436" y="839406"/>
                    </a:moveTo>
                    <a:lnTo>
                      <a:pt x="279352" y="801584"/>
                    </a:lnTo>
                    <a:lnTo>
                      <a:pt x="246954" y="762484"/>
                    </a:lnTo>
                    <a:lnTo>
                      <a:pt x="216269" y="722163"/>
                    </a:lnTo>
                    <a:lnTo>
                      <a:pt x="187326" y="680680"/>
                    </a:lnTo>
                    <a:lnTo>
                      <a:pt x="160154" y="638093"/>
                    </a:lnTo>
                    <a:lnTo>
                      <a:pt x="134781" y="594458"/>
                    </a:lnTo>
                    <a:lnTo>
                      <a:pt x="111236" y="549835"/>
                    </a:lnTo>
                    <a:lnTo>
                      <a:pt x="89547" y="504280"/>
                    </a:lnTo>
                    <a:lnTo>
                      <a:pt x="69743" y="457852"/>
                    </a:lnTo>
                    <a:lnTo>
                      <a:pt x="51853" y="410608"/>
                    </a:lnTo>
                    <a:lnTo>
                      <a:pt x="35904" y="362605"/>
                    </a:lnTo>
                    <a:lnTo>
                      <a:pt x="21927" y="313903"/>
                    </a:lnTo>
                    <a:lnTo>
                      <a:pt x="9949" y="264559"/>
                    </a:lnTo>
                    <a:lnTo>
                      <a:pt x="0" y="214629"/>
                    </a:lnTo>
                    <a:lnTo>
                      <a:pt x="1207135" y="0"/>
                    </a:lnTo>
                    <a:lnTo>
                      <a:pt x="313436" y="839406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8451261" y="5138674"/>
                <a:ext cx="122618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226184" h="292100">
                    <a:moveTo>
                      <a:pt x="2238" y="0"/>
                    </a:moveTo>
                    <a:lnTo>
                      <a:pt x="154" y="48789"/>
                    </a:lnTo>
                    <a:lnTo>
                      <a:pt x="0" y="97583"/>
                    </a:lnTo>
                    <a:lnTo>
                      <a:pt x="1778" y="146319"/>
                    </a:lnTo>
                    <a:lnTo>
                      <a:pt x="5493" y="194940"/>
                    </a:lnTo>
                    <a:lnTo>
                      <a:pt x="11149" y="243384"/>
                    </a:lnTo>
                    <a:lnTo>
                      <a:pt x="18748" y="291591"/>
                    </a:lnTo>
                    <a:lnTo>
                      <a:pt x="1225883" y="76962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rgbClr val="0A76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8451261" y="5138674"/>
                <a:ext cx="122618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1226184" h="292100">
                    <a:moveTo>
                      <a:pt x="18748" y="291591"/>
                    </a:moveTo>
                    <a:lnTo>
                      <a:pt x="11149" y="243384"/>
                    </a:lnTo>
                    <a:lnTo>
                      <a:pt x="5493" y="194940"/>
                    </a:lnTo>
                    <a:lnTo>
                      <a:pt x="1778" y="146319"/>
                    </a:lnTo>
                    <a:lnTo>
                      <a:pt x="0" y="97583"/>
                    </a:lnTo>
                    <a:lnTo>
                      <a:pt x="154" y="48789"/>
                    </a:lnTo>
                    <a:lnTo>
                      <a:pt x="2238" y="0"/>
                    </a:lnTo>
                    <a:lnTo>
                      <a:pt x="1225883" y="76962"/>
                    </a:lnTo>
                    <a:lnTo>
                      <a:pt x="18748" y="291591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8453500" y="4903343"/>
                <a:ext cx="1223645" cy="312420"/>
              </a:xfrm>
              <a:custGeom>
                <a:avLst/>
                <a:gdLst/>
                <a:ahLst/>
                <a:cxnLst/>
                <a:rect l="l" t="t" r="r" b="b"/>
                <a:pathLst>
                  <a:path w="1223645" h="312420">
                    <a:moveTo>
                      <a:pt x="37973" y="0"/>
                    </a:moveTo>
                    <a:lnTo>
                      <a:pt x="26745" y="46395"/>
                    </a:lnTo>
                    <a:lnTo>
                      <a:pt x="17309" y="93187"/>
                    </a:lnTo>
                    <a:lnTo>
                      <a:pt x="9690" y="140314"/>
                    </a:lnTo>
                    <a:lnTo>
                      <a:pt x="3912" y="187716"/>
                    </a:lnTo>
                    <a:lnTo>
                      <a:pt x="0" y="235330"/>
                    </a:lnTo>
                    <a:lnTo>
                      <a:pt x="1223645" y="312292"/>
                    </a:lnTo>
                    <a:lnTo>
                      <a:pt x="37973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8453500" y="4903343"/>
                <a:ext cx="1223645" cy="312420"/>
              </a:xfrm>
              <a:custGeom>
                <a:avLst/>
                <a:gdLst/>
                <a:ahLst/>
                <a:cxnLst/>
                <a:rect l="l" t="t" r="r" b="b"/>
                <a:pathLst>
                  <a:path w="1223645" h="312420">
                    <a:moveTo>
                      <a:pt x="0" y="235330"/>
                    </a:moveTo>
                    <a:lnTo>
                      <a:pt x="3912" y="187716"/>
                    </a:lnTo>
                    <a:lnTo>
                      <a:pt x="9690" y="140314"/>
                    </a:lnTo>
                    <a:lnTo>
                      <a:pt x="17309" y="93187"/>
                    </a:lnTo>
                    <a:lnTo>
                      <a:pt x="26745" y="46395"/>
                    </a:lnTo>
                    <a:lnTo>
                      <a:pt x="37973" y="0"/>
                    </a:lnTo>
                    <a:lnTo>
                      <a:pt x="1223645" y="312292"/>
                    </a:lnTo>
                    <a:lnTo>
                      <a:pt x="0" y="235330"/>
                    </a:lnTo>
                    <a:close/>
                  </a:path>
                </a:pathLst>
              </a:custGeom>
              <a:ln w="1904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8491473" y="3989578"/>
                <a:ext cx="1186180" cy="1226185"/>
              </a:xfrm>
              <a:custGeom>
                <a:avLst/>
                <a:gdLst/>
                <a:ahLst/>
                <a:cxnLst/>
                <a:rect l="l" t="t" r="r" b="b"/>
                <a:pathLst>
                  <a:path w="1186179" h="1226185">
                    <a:moveTo>
                      <a:pt x="1185672" y="0"/>
                    </a:moveTo>
                    <a:lnTo>
                      <a:pt x="1136733" y="968"/>
                    </a:lnTo>
                    <a:lnTo>
                      <a:pt x="1088199" y="3852"/>
                    </a:lnTo>
                    <a:lnTo>
                      <a:pt x="1040112" y="8619"/>
                    </a:lnTo>
                    <a:lnTo>
                      <a:pt x="992513" y="15237"/>
                    </a:lnTo>
                    <a:lnTo>
                      <a:pt x="945445" y="23673"/>
                    </a:lnTo>
                    <a:lnTo>
                      <a:pt x="898949" y="33895"/>
                    </a:lnTo>
                    <a:lnTo>
                      <a:pt x="853068" y="45871"/>
                    </a:lnTo>
                    <a:lnTo>
                      <a:pt x="807844" y="59568"/>
                    </a:lnTo>
                    <a:lnTo>
                      <a:pt x="763317" y="74953"/>
                    </a:lnTo>
                    <a:lnTo>
                      <a:pt x="719532" y="91996"/>
                    </a:lnTo>
                    <a:lnTo>
                      <a:pt x="676528" y="110662"/>
                    </a:lnTo>
                    <a:lnTo>
                      <a:pt x="634350" y="130920"/>
                    </a:lnTo>
                    <a:lnTo>
                      <a:pt x="593037" y="152737"/>
                    </a:lnTo>
                    <a:lnTo>
                      <a:pt x="552633" y="176081"/>
                    </a:lnTo>
                    <a:lnTo>
                      <a:pt x="513180" y="200920"/>
                    </a:lnTo>
                    <a:lnTo>
                      <a:pt x="474719" y="227221"/>
                    </a:lnTo>
                    <a:lnTo>
                      <a:pt x="437292" y="254952"/>
                    </a:lnTo>
                    <a:lnTo>
                      <a:pt x="400942" y="284080"/>
                    </a:lnTo>
                    <a:lnTo>
                      <a:pt x="365710" y="314574"/>
                    </a:lnTo>
                    <a:lnTo>
                      <a:pt x="331639" y="346400"/>
                    </a:lnTo>
                    <a:lnTo>
                      <a:pt x="298770" y="379526"/>
                    </a:lnTo>
                    <a:lnTo>
                      <a:pt x="267146" y="413920"/>
                    </a:lnTo>
                    <a:lnTo>
                      <a:pt x="236807" y="449550"/>
                    </a:lnTo>
                    <a:lnTo>
                      <a:pt x="207798" y="486383"/>
                    </a:lnTo>
                    <a:lnTo>
                      <a:pt x="180158" y="524387"/>
                    </a:lnTo>
                    <a:lnTo>
                      <a:pt x="153931" y="563529"/>
                    </a:lnTo>
                    <a:lnTo>
                      <a:pt x="129159" y="603777"/>
                    </a:lnTo>
                    <a:lnTo>
                      <a:pt x="105882" y="645099"/>
                    </a:lnTo>
                    <a:lnTo>
                      <a:pt x="84144" y="687462"/>
                    </a:lnTo>
                    <a:lnTo>
                      <a:pt x="63987" y="730834"/>
                    </a:lnTo>
                    <a:lnTo>
                      <a:pt x="45451" y="775183"/>
                    </a:lnTo>
                    <a:lnTo>
                      <a:pt x="28580" y="820476"/>
                    </a:lnTo>
                    <a:lnTo>
                      <a:pt x="13416" y="866680"/>
                    </a:lnTo>
                    <a:lnTo>
                      <a:pt x="0" y="913765"/>
                    </a:lnTo>
                    <a:lnTo>
                      <a:pt x="1185672" y="1226058"/>
                    </a:lnTo>
                    <a:lnTo>
                      <a:pt x="1185672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8491473" y="3989578"/>
                <a:ext cx="1186180" cy="1226185"/>
              </a:xfrm>
              <a:custGeom>
                <a:avLst/>
                <a:gdLst/>
                <a:ahLst/>
                <a:cxnLst/>
                <a:rect l="l" t="t" r="r" b="b"/>
                <a:pathLst>
                  <a:path w="1186179" h="1226185">
                    <a:moveTo>
                      <a:pt x="0" y="913765"/>
                    </a:moveTo>
                    <a:lnTo>
                      <a:pt x="13416" y="866680"/>
                    </a:lnTo>
                    <a:lnTo>
                      <a:pt x="28580" y="820476"/>
                    </a:lnTo>
                    <a:lnTo>
                      <a:pt x="45451" y="775183"/>
                    </a:lnTo>
                    <a:lnTo>
                      <a:pt x="63987" y="730834"/>
                    </a:lnTo>
                    <a:lnTo>
                      <a:pt x="84144" y="687462"/>
                    </a:lnTo>
                    <a:lnTo>
                      <a:pt x="105882" y="645099"/>
                    </a:lnTo>
                    <a:lnTo>
                      <a:pt x="129159" y="603777"/>
                    </a:lnTo>
                    <a:lnTo>
                      <a:pt x="153931" y="563529"/>
                    </a:lnTo>
                    <a:lnTo>
                      <a:pt x="180158" y="524387"/>
                    </a:lnTo>
                    <a:lnTo>
                      <a:pt x="207798" y="486383"/>
                    </a:lnTo>
                    <a:lnTo>
                      <a:pt x="236807" y="449550"/>
                    </a:lnTo>
                    <a:lnTo>
                      <a:pt x="267146" y="413920"/>
                    </a:lnTo>
                    <a:lnTo>
                      <a:pt x="298770" y="379526"/>
                    </a:lnTo>
                    <a:lnTo>
                      <a:pt x="331639" y="346400"/>
                    </a:lnTo>
                    <a:lnTo>
                      <a:pt x="365710" y="314574"/>
                    </a:lnTo>
                    <a:lnTo>
                      <a:pt x="400942" y="284080"/>
                    </a:lnTo>
                    <a:lnTo>
                      <a:pt x="437292" y="254952"/>
                    </a:lnTo>
                    <a:lnTo>
                      <a:pt x="474719" y="227221"/>
                    </a:lnTo>
                    <a:lnTo>
                      <a:pt x="513180" y="200920"/>
                    </a:lnTo>
                    <a:lnTo>
                      <a:pt x="552633" y="176081"/>
                    </a:lnTo>
                    <a:lnTo>
                      <a:pt x="593037" y="152737"/>
                    </a:lnTo>
                    <a:lnTo>
                      <a:pt x="634350" y="130920"/>
                    </a:lnTo>
                    <a:lnTo>
                      <a:pt x="676528" y="110662"/>
                    </a:lnTo>
                    <a:lnTo>
                      <a:pt x="719532" y="91996"/>
                    </a:lnTo>
                    <a:lnTo>
                      <a:pt x="763317" y="74953"/>
                    </a:lnTo>
                    <a:lnTo>
                      <a:pt x="807844" y="59568"/>
                    </a:lnTo>
                    <a:lnTo>
                      <a:pt x="853068" y="45871"/>
                    </a:lnTo>
                    <a:lnTo>
                      <a:pt x="898949" y="33895"/>
                    </a:lnTo>
                    <a:lnTo>
                      <a:pt x="945445" y="23673"/>
                    </a:lnTo>
                    <a:lnTo>
                      <a:pt x="992513" y="15237"/>
                    </a:lnTo>
                    <a:lnTo>
                      <a:pt x="1040112" y="8619"/>
                    </a:lnTo>
                    <a:lnTo>
                      <a:pt x="1088199" y="3852"/>
                    </a:lnTo>
                    <a:lnTo>
                      <a:pt x="1136733" y="968"/>
                    </a:lnTo>
                    <a:lnTo>
                      <a:pt x="1185672" y="0"/>
                    </a:lnTo>
                    <a:lnTo>
                      <a:pt x="1185672" y="1226058"/>
                    </a:lnTo>
                    <a:lnTo>
                      <a:pt x="0" y="913765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8193531" y="4199382"/>
                <a:ext cx="2820035" cy="821055"/>
              </a:xfrm>
              <a:custGeom>
                <a:avLst/>
                <a:gdLst/>
                <a:ahLst/>
                <a:cxnLst/>
                <a:rect l="l" t="t" r="r" b="b"/>
                <a:pathLst>
                  <a:path w="2820034" h="821054">
                    <a:moveTo>
                      <a:pt x="2569083" y="446024"/>
                    </a:moveTo>
                    <a:lnTo>
                      <a:pt x="2762504" y="270383"/>
                    </a:lnTo>
                    <a:lnTo>
                      <a:pt x="2819527" y="270383"/>
                    </a:lnTo>
                  </a:path>
                  <a:path w="2820034" h="821054">
                    <a:moveTo>
                      <a:pt x="273303" y="820674"/>
                    </a:moveTo>
                    <a:lnTo>
                      <a:pt x="57403" y="702818"/>
                    </a:lnTo>
                    <a:lnTo>
                      <a:pt x="0" y="702818"/>
                    </a:lnTo>
                  </a:path>
                  <a:path w="2820034" h="821054">
                    <a:moveTo>
                      <a:pt x="735202" y="45085"/>
                    </a:moveTo>
                    <a:lnTo>
                      <a:pt x="694436" y="0"/>
                    </a:lnTo>
                    <a:lnTo>
                      <a:pt x="637032" y="0"/>
                    </a:lnTo>
                  </a:path>
                </a:pathLst>
              </a:custGeom>
              <a:ln w="9525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" name="object 24"/>
            <p:cNvSpPr txBox="1"/>
            <p:nvPr/>
          </p:nvSpPr>
          <p:spPr>
            <a:xfrm>
              <a:off x="10874502" y="4119498"/>
              <a:ext cx="606425" cy="3943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Australia</a:t>
              </a:r>
              <a:endParaRPr sz="1200">
                <a:latin typeface="Trebuchet MS"/>
                <a:cs typeface="Trebuchet MS"/>
              </a:endParaRPr>
            </a:p>
            <a:p>
              <a:pPr algn="ctr">
                <a:lnSpc>
                  <a:spcPct val="100000"/>
                </a:lnSpc>
                <a:spcBef>
                  <a:spcPts val="20"/>
                </a:spcBef>
              </a:pPr>
              <a:r>
                <a:rPr sz="1200" spc="60" dirty="0">
                  <a:solidFill>
                    <a:srgbClr val="404040"/>
                  </a:solidFill>
                  <a:latin typeface="Trebuchet MS"/>
                  <a:cs typeface="Trebuchet MS"/>
                </a:rPr>
                <a:t>35%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10440416" y="6064707"/>
              <a:ext cx="386715" cy="3949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30" dirty="0">
                  <a:solidFill>
                    <a:srgbClr val="404040"/>
                  </a:solidFill>
                  <a:latin typeface="Trebuchet MS"/>
                  <a:cs typeface="Trebuchet MS"/>
                </a:rPr>
                <a:t>Brazil</a:t>
              </a:r>
              <a:endParaRPr sz="1200">
                <a:latin typeface="Trebuchet MS"/>
                <a:cs typeface="Trebuchet MS"/>
              </a:endParaRPr>
            </a:p>
            <a:p>
              <a:pPr marL="48895">
                <a:lnSpc>
                  <a:spcPct val="100000"/>
                </a:lnSpc>
                <a:spcBef>
                  <a:spcPts val="25"/>
                </a:spcBef>
              </a:pPr>
              <a:r>
                <a:rPr sz="1200" spc="65" dirty="0">
                  <a:solidFill>
                    <a:srgbClr val="404040"/>
                  </a:solidFill>
                  <a:latin typeface="Trebuchet MS"/>
                  <a:cs typeface="Trebuchet MS"/>
                </a:rPr>
                <a:t>14%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8797797" y="6258559"/>
              <a:ext cx="415925" cy="39433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62865" marR="5080" indent="-50800">
                <a:lnSpc>
                  <a:spcPct val="101699"/>
                </a:lnSpc>
                <a:spcBef>
                  <a:spcPts val="75"/>
                </a:spcBef>
              </a:pPr>
              <a:r>
                <a:rPr sz="12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China </a:t>
              </a:r>
              <a:r>
                <a:rPr sz="1200" spc="65" dirty="0">
                  <a:solidFill>
                    <a:srgbClr val="404040"/>
                  </a:solidFill>
                  <a:latin typeface="Trebuchet MS"/>
                  <a:cs typeface="Trebuchet MS"/>
                </a:rPr>
                <a:t>14%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8321167" y="5873597"/>
              <a:ext cx="351790" cy="39433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71755" marR="5080" indent="-59690">
                <a:lnSpc>
                  <a:spcPct val="101699"/>
                </a:lnSpc>
                <a:spcBef>
                  <a:spcPts val="75"/>
                </a:spcBef>
              </a:pPr>
              <a:r>
                <a:rPr sz="1200" spc="-25" dirty="0">
                  <a:solidFill>
                    <a:srgbClr val="404040"/>
                  </a:solidFill>
                  <a:latin typeface="Trebuchet MS"/>
                  <a:cs typeface="Trebuchet MS"/>
                </a:rPr>
                <a:t>India </a:t>
              </a:r>
              <a:r>
                <a:rPr sz="1200" spc="105" dirty="0">
                  <a:solidFill>
                    <a:srgbClr val="404040"/>
                  </a:solidFill>
                  <a:latin typeface="Trebuchet MS"/>
                  <a:cs typeface="Trebuchet MS"/>
                </a:rPr>
                <a:t>9%</a:t>
              </a:r>
              <a:endParaRPr sz="1200" dirty="0">
                <a:latin typeface="Trebuchet MS"/>
                <a:cs typeface="Trebuchet MS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7649971" y="4731257"/>
              <a:ext cx="764540" cy="803910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161925" marR="238125" indent="-149860">
                <a:lnSpc>
                  <a:spcPct val="101699"/>
                </a:lnSpc>
                <a:spcBef>
                  <a:spcPts val="75"/>
                </a:spcBef>
              </a:pPr>
              <a:r>
                <a:rPr sz="1200" spc="-30" dirty="0">
                  <a:solidFill>
                    <a:srgbClr val="404040"/>
                  </a:solidFill>
                  <a:latin typeface="Trebuchet MS"/>
                  <a:cs typeface="Trebuchet MS"/>
                </a:rPr>
                <a:t>Ukraine </a:t>
              </a:r>
              <a:r>
                <a:rPr sz="1200" spc="105" dirty="0">
                  <a:solidFill>
                    <a:srgbClr val="404040"/>
                  </a:solidFill>
                  <a:latin typeface="Trebuchet MS"/>
                  <a:cs typeface="Trebuchet MS"/>
                </a:rPr>
                <a:t>3%</a:t>
              </a:r>
              <a:endParaRPr sz="1200">
                <a:latin typeface="Trebuchet MS"/>
                <a:cs typeface="Trebuchet MS"/>
              </a:endParaRPr>
            </a:p>
            <a:p>
              <a:pPr marL="425450" marR="5080" indent="-119380">
                <a:lnSpc>
                  <a:spcPct val="101699"/>
                </a:lnSpc>
                <a:spcBef>
                  <a:spcPts val="295"/>
                </a:spcBef>
              </a:pPr>
              <a:r>
                <a:rPr sz="12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Russia </a:t>
              </a:r>
              <a:r>
                <a:rPr sz="1200" spc="105" dirty="0">
                  <a:solidFill>
                    <a:srgbClr val="404040"/>
                  </a:solidFill>
                  <a:latin typeface="Trebuchet MS"/>
                  <a:cs typeface="Trebuchet MS"/>
                </a:rPr>
                <a:t>4%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8351901" y="4035297"/>
              <a:ext cx="473075" cy="39433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91440" marR="5080" indent="-79375">
                <a:lnSpc>
                  <a:spcPct val="101699"/>
                </a:lnSpc>
                <a:spcBef>
                  <a:spcPts val="75"/>
                </a:spcBef>
              </a:pPr>
              <a:r>
                <a:rPr sz="12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Others </a:t>
              </a:r>
              <a:r>
                <a:rPr sz="1200" spc="65" dirty="0">
                  <a:solidFill>
                    <a:srgbClr val="404040"/>
                  </a:solidFill>
                  <a:latin typeface="Trebuchet MS"/>
                  <a:cs typeface="Trebuchet MS"/>
                </a:rPr>
                <a:t>21%</a:t>
              </a:r>
              <a:endParaRPr sz="1200">
                <a:latin typeface="Trebuchet MS"/>
                <a:cs typeface="Trebuchet M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7528677-0A7C-C28F-FEC2-9904119ACBCE}"/>
              </a:ext>
            </a:extLst>
          </p:cNvPr>
          <p:cNvGrpSpPr/>
          <p:nvPr/>
        </p:nvGrpSpPr>
        <p:grpSpPr>
          <a:xfrm>
            <a:off x="7492732" y="1448950"/>
            <a:ext cx="3980194" cy="1699423"/>
            <a:chOff x="7492732" y="750823"/>
            <a:chExt cx="3980194" cy="2325878"/>
          </a:xfrm>
        </p:grpSpPr>
        <p:grpSp>
          <p:nvGrpSpPr>
            <p:cNvPr id="31" name="object 31"/>
            <p:cNvGrpSpPr/>
            <p:nvPr/>
          </p:nvGrpSpPr>
          <p:grpSpPr>
            <a:xfrm>
              <a:off x="8178481" y="750823"/>
              <a:ext cx="2581965" cy="2292985"/>
              <a:chOff x="8178482" y="750823"/>
              <a:chExt cx="2689860" cy="2463800"/>
            </a:xfrm>
          </p:grpSpPr>
          <p:sp>
            <p:nvSpPr>
              <p:cNvPr id="32" name="object 32"/>
              <p:cNvSpPr/>
              <p:nvPr/>
            </p:nvSpPr>
            <p:spPr>
              <a:xfrm>
                <a:off x="9645395" y="760348"/>
                <a:ext cx="1223010" cy="1638935"/>
              </a:xfrm>
              <a:custGeom>
                <a:avLst/>
                <a:gdLst/>
                <a:ahLst/>
                <a:cxnLst/>
                <a:rect l="l" t="t" r="r" b="b"/>
                <a:pathLst>
                  <a:path w="1223009" h="1638935">
                    <a:moveTo>
                      <a:pt x="0" y="0"/>
                    </a:moveTo>
                    <a:lnTo>
                      <a:pt x="0" y="1222502"/>
                    </a:lnTo>
                    <a:lnTo>
                      <a:pt x="1149603" y="1638427"/>
                    </a:lnTo>
                    <a:lnTo>
                      <a:pt x="1166592" y="1588087"/>
                    </a:lnTo>
                    <a:lnTo>
                      <a:pt x="1181353" y="1537130"/>
                    </a:lnTo>
                    <a:lnTo>
                      <a:pt x="1193877" y="1485628"/>
                    </a:lnTo>
                    <a:lnTo>
                      <a:pt x="1204150" y="1433655"/>
                    </a:lnTo>
                    <a:lnTo>
                      <a:pt x="1212161" y="1381283"/>
                    </a:lnTo>
                    <a:lnTo>
                      <a:pt x="1217898" y="1328584"/>
                    </a:lnTo>
                    <a:lnTo>
                      <a:pt x="1221349" y="1275633"/>
                    </a:lnTo>
                    <a:lnTo>
                      <a:pt x="1222502" y="1222502"/>
                    </a:lnTo>
                    <a:lnTo>
                      <a:pt x="1221576" y="1174492"/>
                    </a:lnTo>
                    <a:lnTo>
                      <a:pt x="1218824" y="1126952"/>
                    </a:lnTo>
                    <a:lnTo>
                      <a:pt x="1214278" y="1079915"/>
                    </a:lnTo>
                    <a:lnTo>
                      <a:pt x="1207973" y="1033416"/>
                    </a:lnTo>
                    <a:lnTo>
                      <a:pt x="1199942" y="987488"/>
                    </a:lnTo>
                    <a:lnTo>
                      <a:pt x="1190219" y="942165"/>
                    </a:lnTo>
                    <a:lnTo>
                      <a:pt x="1178839" y="897481"/>
                    </a:lnTo>
                    <a:lnTo>
                      <a:pt x="1165835" y="853470"/>
                    </a:lnTo>
                    <a:lnTo>
                      <a:pt x="1151241" y="810166"/>
                    </a:lnTo>
                    <a:lnTo>
                      <a:pt x="1135091" y="767604"/>
                    </a:lnTo>
                    <a:lnTo>
                      <a:pt x="1117420" y="725816"/>
                    </a:lnTo>
                    <a:lnTo>
                      <a:pt x="1098261" y="684837"/>
                    </a:lnTo>
                    <a:lnTo>
                      <a:pt x="1077647" y="644701"/>
                    </a:lnTo>
                    <a:lnTo>
                      <a:pt x="1055614" y="605441"/>
                    </a:lnTo>
                    <a:lnTo>
                      <a:pt x="1032195" y="567093"/>
                    </a:lnTo>
                    <a:lnTo>
                      <a:pt x="1007423" y="529689"/>
                    </a:lnTo>
                    <a:lnTo>
                      <a:pt x="981334" y="493264"/>
                    </a:lnTo>
                    <a:lnTo>
                      <a:pt x="953960" y="457851"/>
                    </a:lnTo>
                    <a:lnTo>
                      <a:pt x="925336" y="423485"/>
                    </a:lnTo>
                    <a:lnTo>
                      <a:pt x="895495" y="390200"/>
                    </a:lnTo>
                    <a:lnTo>
                      <a:pt x="864473" y="358028"/>
                    </a:lnTo>
                    <a:lnTo>
                      <a:pt x="832301" y="327006"/>
                    </a:lnTo>
                    <a:lnTo>
                      <a:pt x="799016" y="297165"/>
                    </a:lnTo>
                    <a:lnTo>
                      <a:pt x="764650" y="268541"/>
                    </a:lnTo>
                    <a:lnTo>
                      <a:pt x="729237" y="241167"/>
                    </a:lnTo>
                    <a:lnTo>
                      <a:pt x="692812" y="215078"/>
                    </a:lnTo>
                    <a:lnTo>
                      <a:pt x="655408" y="190306"/>
                    </a:lnTo>
                    <a:lnTo>
                      <a:pt x="617060" y="166887"/>
                    </a:lnTo>
                    <a:lnTo>
                      <a:pt x="577800" y="144854"/>
                    </a:lnTo>
                    <a:lnTo>
                      <a:pt x="537664" y="124240"/>
                    </a:lnTo>
                    <a:lnTo>
                      <a:pt x="496685" y="105081"/>
                    </a:lnTo>
                    <a:lnTo>
                      <a:pt x="454897" y="87410"/>
                    </a:lnTo>
                    <a:lnTo>
                      <a:pt x="412335" y="71260"/>
                    </a:lnTo>
                    <a:lnTo>
                      <a:pt x="369031" y="56666"/>
                    </a:lnTo>
                    <a:lnTo>
                      <a:pt x="325020" y="43662"/>
                    </a:lnTo>
                    <a:lnTo>
                      <a:pt x="280336" y="32282"/>
                    </a:lnTo>
                    <a:lnTo>
                      <a:pt x="235013" y="22559"/>
                    </a:lnTo>
                    <a:lnTo>
                      <a:pt x="189085" y="14528"/>
                    </a:lnTo>
                    <a:lnTo>
                      <a:pt x="142586" y="8223"/>
                    </a:lnTo>
                    <a:lnTo>
                      <a:pt x="95549" y="3677"/>
                    </a:lnTo>
                    <a:lnTo>
                      <a:pt x="48009" y="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F5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9645395" y="1982851"/>
                <a:ext cx="1149985" cy="1216660"/>
              </a:xfrm>
              <a:custGeom>
                <a:avLst/>
                <a:gdLst/>
                <a:ahLst/>
                <a:cxnLst/>
                <a:rect l="l" t="t" r="r" b="b"/>
                <a:pathLst>
                  <a:path w="1149984" h="1216660">
                    <a:moveTo>
                      <a:pt x="0" y="0"/>
                    </a:moveTo>
                    <a:lnTo>
                      <a:pt x="121157" y="1216406"/>
                    </a:lnTo>
                    <a:lnTo>
                      <a:pt x="169347" y="1210645"/>
                    </a:lnTo>
                    <a:lnTo>
                      <a:pt x="217007" y="1203030"/>
                    </a:lnTo>
                    <a:lnTo>
                      <a:pt x="264097" y="1193591"/>
                    </a:lnTo>
                    <a:lnTo>
                      <a:pt x="310573" y="1182363"/>
                    </a:lnTo>
                    <a:lnTo>
                      <a:pt x="356393" y="1169378"/>
                    </a:lnTo>
                    <a:lnTo>
                      <a:pt x="401516" y="1154669"/>
                    </a:lnTo>
                    <a:lnTo>
                      <a:pt x="445899" y="1138268"/>
                    </a:lnTo>
                    <a:lnTo>
                      <a:pt x="489500" y="1120208"/>
                    </a:lnTo>
                    <a:lnTo>
                      <a:pt x="532276" y="1100523"/>
                    </a:lnTo>
                    <a:lnTo>
                      <a:pt x="574185" y="1079245"/>
                    </a:lnTo>
                    <a:lnTo>
                      <a:pt x="615185" y="1056407"/>
                    </a:lnTo>
                    <a:lnTo>
                      <a:pt x="655235" y="1032041"/>
                    </a:lnTo>
                    <a:lnTo>
                      <a:pt x="694290" y="1006181"/>
                    </a:lnTo>
                    <a:lnTo>
                      <a:pt x="732310" y="978859"/>
                    </a:lnTo>
                    <a:lnTo>
                      <a:pt x="769252" y="950108"/>
                    </a:lnTo>
                    <a:lnTo>
                      <a:pt x="805074" y="919961"/>
                    </a:lnTo>
                    <a:lnTo>
                      <a:pt x="839734" y="888450"/>
                    </a:lnTo>
                    <a:lnTo>
                      <a:pt x="873189" y="855609"/>
                    </a:lnTo>
                    <a:lnTo>
                      <a:pt x="905397" y="821470"/>
                    </a:lnTo>
                    <a:lnTo>
                      <a:pt x="936315" y="786067"/>
                    </a:lnTo>
                    <a:lnTo>
                      <a:pt x="965903" y="749431"/>
                    </a:lnTo>
                    <a:lnTo>
                      <a:pt x="994117" y="711596"/>
                    </a:lnTo>
                    <a:lnTo>
                      <a:pt x="1020915" y="672594"/>
                    </a:lnTo>
                    <a:lnTo>
                      <a:pt x="1046254" y="632459"/>
                    </a:lnTo>
                    <a:lnTo>
                      <a:pt x="1070094" y="591222"/>
                    </a:lnTo>
                    <a:lnTo>
                      <a:pt x="1092391" y="548918"/>
                    </a:lnTo>
                    <a:lnTo>
                      <a:pt x="1113103" y="505578"/>
                    </a:lnTo>
                    <a:lnTo>
                      <a:pt x="1132188" y="461236"/>
                    </a:lnTo>
                    <a:lnTo>
                      <a:pt x="1149603" y="415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9645395" y="1982851"/>
                <a:ext cx="1149985" cy="1216660"/>
              </a:xfrm>
              <a:custGeom>
                <a:avLst/>
                <a:gdLst/>
                <a:ahLst/>
                <a:cxnLst/>
                <a:rect l="l" t="t" r="r" b="b"/>
                <a:pathLst>
                  <a:path w="1149984" h="1216660">
                    <a:moveTo>
                      <a:pt x="1149603" y="415925"/>
                    </a:moveTo>
                    <a:lnTo>
                      <a:pt x="1132188" y="461236"/>
                    </a:lnTo>
                    <a:lnTo>
                      <a:pt x="1113103" y="505578"/>
                    </a:lnTo>
                    <a:lnTo>
                      <a:pt x="1092391" y="548918"/>
                    </a:lnTo>
                    <a:lnTo>
                      <a:pt x="1070094" y="591222"/>
                    </a:lnTo>
                    <a:lnTo>
                      <a:pt x="1046254" y="632459"/>
                    </a:lnTo>
                    <a:lnTo>
                      <a:pt x="1020915" y="672594"/>
                    </a:lnTo>
                    <a:lnTo>
                      <a:pt x="994117" y="711596"/>
                    </a:lnTo>
                    <a:lnTo>
                      <a:pt x="965903" y="749431"/>
                    </a:lnTo>
                    <a:lnTo>
                      <a:pt x="936315" y="786067"/>
                    </a:lnTo>
                    <a:lnTo>
                      <a:pt x="905397" y="821470"/>
                    </a:lnTo>
                    <a:lnTo>
                      <a:pt x="873189" y="855609"/>
                    </a:lnTo>
                    <a:lnTo>
                      <a:pt x="839734" y="888450"/>
                    </a:lnTo>
                    <a:lnTo>
                      <a:pt x="805074" y="919961"/>
                    </a:lnTo>
                    <a:lnTo>
                      <a:pt x="769252" y="950108"/>
                    </a:lnTo>
                    <a:lnTo>
                      <a:pt x="732310" y="978859"/>
                    </a:lnTo>
                    <a:lnTo>
                      <a:pt x="694290" y="1006181"/>
                    </a:lnTo>
                    <a:lnTo>
                      <a:pt x="655235" y="1032041"/>
                    </a:lnTo>
                    <a:lnTo>
                      <a:pt x="615185" y="1056407"/>
                    </a:lnTo>
                    <a:lnTo>
                      <a:pt x="574185" y="1079245"/>
                    </a:lnTo>
                    <a:lnTo>
                      <a:pt x="532276" y="1100523"/>
                    </a:lnTo>
                    <a:lnTo>
                      <a:pt x="489500" y="1120208"/>
                    </a:lnTo>
                    <a:lnTo>
                      <a:pt x="445899" y="1138268"/>
                    </a:lnTo>
                    <a:lnTo>
                      <a:pt x="401516" y="1154669"/>
                    </a:lnTo>
                    <a:lnTo>
                      <a:pt x="356393" y="1169378"/>
                    </a:lnTo>
                    <a:lnTo>
                      <a:pt x="310573" y="1182363"/>
                    </a:lnTo>
                    <a:lnTo>
                      <a:pt x="264097" y="1193591"/>
                    </a:lnTo>
                    <a:lnTo>
                      <a:pt x="217007" y="1203030"/>
                    </a:lnTo>
                    <a:lnTo>
                      <a:pt x="169347" y="1210645"/>
                    </a:lnTo>
                    <a:lnTo>
                      <a:pt x="121157" y="1216406"/>
                    </a:lnTo>
                    <a:lnTo>
                      <a:pt x="0" y="0"/>
                    </a:lnTo>
                    <a:lnTo>
                      <a:pt x="1149603" y="415925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8719184" y="1982851"/>
                <a:ext cx="1047750" cy="1222375"/>
              </a:xfrm>
              <a:custGeom>
                <a:avLst/>
                <a:gdLst/>
                <a:ahLst/>
                <a:cxnLst/>
                <a:rect l="l" t="t" r="r" b="b"/>
                <a:pathLst>
                  <a:path w="1047750" h="1222375">
                    <a:moveTo>
                      <a:pt x="926211" y="0"/>
                    </a:moveTo>
                    <a:lnTo>
                      <a:pt x="0" y="797687"/>
                    </a:lnTo>
                    <a:lnTo>
                      <a:pt x="33169" y="834674"/>
                    </a:lnTo>
                    <a:lnTo>
                      <a:pt x="67647" y="870122"/>
                    </a:lnTo>
                    <a:lnTo>
                      <a:pt x="103381" y="904007"/>
                    </a:lnTo>
                    <a:lnTo>
                      <a:pt x="140315" y="936309"/>
                    </a:lnTo>
                    <a:lnTo>
                      <a:pt x="178396" y="967005"/>
                    </a:lnTo>
                    <a:lnTo>
                      <a:pt x="217568" y="996074"/>
                    </a:lnTo>
                    <a:lnTo>
                      <a:pt x="257778" y="1023495"/>
                    </a:lnTo>
                    <a:lnTo>
                      <a:pt x="298972" y="1049245"/>
                    </a:lnTo>
                    <a:lnTo>
                      <a:pt x="341093" y="1073304"/>
                    </a:lnTo>
                    <a:lnTo>
                      <a:pt x="384090" y="1095648"/>
                    </a:lnTo>
                    <a:lnTo>
                      <a:pt x="427906" y="1116257"/>
                    </a:lnTo>
                    <a:lnTo>
                      <a:pt x="472487" y="1135110"/>
                    </a:lnTo>
                    <a:lnTo>
                      <a:pt x="517780" y="1152183"/>
                    </a:lnTo>
                    <a:lnTo>
                      <a:pt x="563729" y="1167456"/>
                    </a:lnTo>
                    <a:lnTo>
                      <a:pt x="610280" y="1180908"/>
                    </a:lnTo>
                    <a:lnTo>
                      <a:pt x="657380" y="1192515"/>
                    </a:lnTo>
                    <a:lnTo>
                      <a:pt x="704973" y="1202258"/>
                    </a:lnTo>
                    <a:lnTo>
                      <a:pt x="753004" y="1210113"/>
                    </a:lnTo>
                    <a:lnTo>
                      <a:pt x="801421" y="1216060"/>
                    </a:lnTo>
                    <a:lnTo>
                      <a:pt x="850167" y="1220076"/>
                    </a:lnTo>
                    <a:lnTo>
                      <a:pt x="899190" y="1222141"/>
                    </a:lnTo>
                    <a:lnTo>
                      <a:pt x="948434" y="1222231"/>
                    </a:lnTo>
                    <a:lnTo>
                      <a:pt x="997845" y="1220327"/>
                    </a:lnTo>
                    <a:lnTo>
                      <a:pt x="1047369" y="1216406"/>
                    </a:lnTo>
                    <a:lnTo>
                      <a:pt x="926211" y="0"/>
                    </a:lnTo>
                    <a:close/>
                  </a:path>
                </a:pathLst>
              </a:custGeom>
              <a:solidFill>
                <a:srgbClr val="0A769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8719184" y="1982851"/>
                <a:ext cx="1047750" cy="1222375"/>
              </a:xfrm>
              <a:custGeom>
                <a:avLst/>
                <a:gdLst/>
                <a:ahLst/>
                <a:cxnLst/>
                <a:rect l="l" t="t" r="r" b="b"/>
                <a:pathLst>
                  <a:path w="1047750" h="1222375">
                    <a:moveTo>
                      <a:pt x="1047369" y="1216406"/>
                    </a:moveTo>
                    <a:lnTo>
                      <a:pt x="997845" y="1220327"/>
                    </a:lnTo>
                    <a:lnTo>
                      <a:pt x="948434" y="1222231"/>
                    </a:lnTo>
                    <a:lnTo>
                      <a:pt x="899190" y="1222141"/>
                    </a:lnTo>
                    <a:lnTo>
                      <a:pt x="850167" y="1220076"/>
                    </a:lnTo>
                    <a:lnTo>
                      <a:pt x="801421" y="1216060"/>
                    </a:lnTo>
                    <a:lnTo>
                      <a:pt x="753004" y="1210113"/>
                    </a:lnTo>
                    <a:lnTo>
                      <a:pt x="704973" y="1202258"/>
                    </a:lnTo>
                    <a:lnTo>
                      <a:pt x="657380" y="1192515"/>
                    </a:lnTo>
                    <a:lnTo>
                      <a:pt x="610280" y="1180908"/>
                    </a:lnTo>
                    <a:lnTo>
                      <a:pt x="563729" y="1167456"/>
                    </a:lnTo>
                    <a:lnTo>
                      <a:pt x="517780" y="1152183"/>
                    </a:lnTo>
                    <a:lnTo>
                      <a:pt x="472487" y="1135110"/>
                    </a:lnTo>
                    <a:lnTo>
                      <a:pt x="427906" y="1116257"/>
                    </a:lnTo>
                    <a:lnTo>
                      <a:pt x="384090" y="1095648"/>
                    </a:lnTo>
                    <a:lnTo>
                      <a:pt x="341093" y="1073304"/>
                    </a:lnTo>
                    <a:lnTo>
                      <a:pt x="298972" y="1049245"/>
                    </a:lnTo>
                    <a:lnTo>
                      <a:pt x="257778" y="1023495"/>
                    </a:lnTo>
                    <a:lnTo>
                      <a:pt x="217568" y="996074"/>
                    </a:lnTo>
                    <a:lnTo>
                      <a:pt x="178396" y="967005"/>
                    </a:lnTo>
                    <a:lnTo>
                      <a:pt x="140315" y="936309"/>
                    </a:lnTo>
                    <a:lnTo>
                      <a:pt x="103381" y="904007"/>
                    </a:lnTo>
                    <a:lnTo>
                      <a:pt x="67647" y="870122"/>
                    </a:lnTo>
                    <a:lnTo>
                      <a:pt x="33169" y="834674"/>
                    </a:lnTo>
                    <a:lnTo>
                      <a:pt x="0" y="797687"/>
                    </a:lnTo>
                    <a:lnTo>
                      <a:pt x="926211" y="0"/>
                    </a:lnTo>
                    <a:lnTo>
                      <a:pt x="1047369" y="1216406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8424417" y="1982851"/>
                <a:ext cx="1221105" cy="798195"/>
              </a:xfrm>
              <a:custGeom>
                <a:avLst/>
                <a:gdLst/>
                <a:ahLst/>
                <a:cxnLst/>
                <a:rect l="l" t="t" r="r" b="b"/>
                <a:pathLst>
                  <a:path w="1221104" h="798194">
                    <a:moveTo>
                      <a:pt x="1220977" y="0"/>
                    </a:moveTo>
                    <a:lnTo>
                      <a:pt x="0" y="60578"/>
                    </a:lnTo>
                    <a:lnTo>
                      <a:pt x="3578" y="111360"/>
                    </a:lnTo>
                    <a:lnTo>
                      <a:pt x="9248" y="161796"/>
                    </a:lnTo>
                    <a:lnTo>
                      <a:pt x="16987" y="211825"/>
                    </a:lnTo>
                    <a:lnTo>
                      <a:pt x="26769" y="261387"/>
                    </a:lnTo>
                    <a:lnTo>
                      <a:pt x="38570" y="310422"/>
                    </a:lnTo>
                    <a:lnTo>
                      <a:pt x="52368" y="358868"/>
                    </a:lnTo>
                    <a:lnTo>
                      <a:pt x="68136" y="406666"/>
                    </a:lnTo>
                    <a:lnTo>
                      <a:pt x="85851" y="453755"/>
                    </a:lnTo>
                    <a:lnTo>
                      <a:pt x="105490" y="500074"/>
                    </a:lnTo>
                    <a:lnTo>
                      <a:pt x="127027" y="545563"/>
                    </a:lnTo>
                    <a:lnTo>
                      <a:pt x="150438" y="590163"/>
                    </a:lnTo>
                    <a:lnTo>
                      <a:pt x="175700" y="633811"/>
                    </a:lnTo>
                    <a:lnTo>
                      <a:pt x="202788" y="676448"/>
                    </a:lnTo>
                    <a:lnTo>
                      <a:pt x="231678" y="718013"/>
                    </a:lnTo>
                    <a:lnTo>
                      <a:pt x="262345" y="758446"/>
                    </a:lnTo>
                    <a:lnTo>
                      <a:pt x="294766" y="797687"/>
                    </a:lnTo>
                    <a:lnTo>
                      <a:pt x="1220977" y="0"/>
                    </a:lnTo>
                    <a:close/>
                  </a:path>
                </a:pathLst>
              </a:custGeom>
              <a:solidFill>
                <a:srgbClr val="7E7E7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8424417" y="1982851"/>
                <a:ext cx="1221105" cy="798195"/>
              </a:xfrm>
              <a:custGeom>
                <a:avLst/>
                <a:gdLst/>
                <a:ahLst/>
                <a:cxnLst/>
                <a:rect l="l" t="t" r="r" b="b"/>
                <a:pathLst>
                  <a:path w="1221104" h="798194">
                    <a:moveTo>
                      <a:pt x="294766" y="797687"/>
                    </a:moveTo>
                    <a:lnTo>
                      <a:pt x="262345" y="758446"/>
                    </a:lnTo>
                    <a:lnTo>
                      <a:pt x="231678" y="718013"/>
                    </a:lnTo>
                    <a:lnTo>
                      <a:pt x="202788" y="676448"/>
                    </a:lnTo>
                    <a:lnTo>
                      <a:pt x="175700" y="633811"/>
                    </a:lnTo>
                    <a:lnTo>
                      <a:pt x="150438" y="590163"/>
                    </a:lnTo>
                    <a:lnTo>
                      <a:pt x="127027" y="545563"/>
                    </a:lnTo>
                    <a:lnTo>
                      <a:pt x="105490" y="500074"/>
                    </a:lnTo>
                    <a:lnTo>
                      <a:pt x="85851" y="453755"/>
                    </a:lnTo>
                    <a:lnTo>
                      <a:pt x="68136" y="406666"/>
                    </a:lnTo>
                    <a:lnTo>
                      <a:pt x="52368" y="358868"/>
                    </a:lnTo>
                    <a:lnTo>
                      <a:pt x="38570" y="310422"/>
                    </a:lnTo>
                    <a:lnTo>
                      <a:pt x="26769" y="261387"/>
                    </a:lnTo>
                    <a:lnTo>
                      <a:pt x="16987" y="211825"/>
                    </a:lnTo>
                    <a:lnTo>
                      <a:pt x="9248" y="161796"/>
                    </a:lnTo>
                    <a:lnTo>
                      <a:pt x="3578" y="111360"/>
                    </a:lnTo>
                    <a:lnTo>
                      <a:pt x="0" y="60578"/>
                    </a:lnTo>
                    <a:lnTo>
                      <a:pt x="1220977" y="0"/>
                    </a:lnTo>
                    <a:lnTo>
                      <a:pt x="294766" y="797687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8423002" y="1801495"/>
                <a:ext cx="1223010" cy="241935"/>
              </a:xfrm>
              <a:custGeom>
                <a:avLst/>
                <a:gdLst/>
                <a:ahLst/>
                <a:cxnLst/>
                <a:rect l="l" t="t" r="r" b="b"/>
                <a:pathLst>
                  <a:path w="1223009" h="241935">
                    <a:moveTo>
                      <a:pt x="13480" y="0"/>
                    </a:moveTo>
                    <a:lnTo>
                      <a:pt x="7214" y="48179"/>
                    </a:lnTo>
                    <a:lnTo>
                      <a:pt x="2887" y="96517"/>
                    </a:lnTo>
                    <a:lnTo>
                      <a:pt x="486" y="144959"/>
                    </a:lnTo>
                    <a:lnTo>
                      <a:pt x="0" y="193450"/>
                    </a:lnTo>
                    <a:lnTo>
                      <a:pt x="1415" y="241934"/>
                    </a:lnTo>
                    <a:lnTo>
                      <a:pt x="1222393" y="181355"/>
                    </a:lnTo>
                    <a:lnTo>
                      <a:pt x="1348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8423002" y="1801495"/>
                <a:ext cx="1223010" cy="241935"/>
              </a:xfrm>
              <a:custGeom>
                <a:avLst/>
                <a:gdLst/>
                <a:ahLst/>
                <a:cxnLst/>
                <a:rect l="l" t="t" r="r" b="b"/>
                <a:pathLst>
                  <a:path w="1223009" h="241935">
                    <a:moveTo>
                      <a:pt x="1415" y="241934"/>
                    </a:moveTo>
                    <a:lnTo>
                      <a:pt x="0" y="193450"/>
                    </a:lnTo>
                    <a:lnTo>
                      <a:pt x="486" y="144959"/>
                    </a:lnTo>
                    <a:lnTo>
                      <a:pt x="2887" y="96517"/>
                    </a:lnTo>
                    <a:lnTo>
                      <a:pt x="7214" y="48179"/>
                    </a:lnTo>
                    <a:lnTo>
                      <a:pt x="13480" y="0"/>
                    </a:lnTo>
                    <a:lnTo>
                      <a:pt x="1222393" y="181355"/>
                    </a:lnTo>
                    <a:lnTo>
                      <a:pt x="1415" y="241934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8436482" y="1566798"/>
                <a:ext cx="1209040" cy="416559"/>
              </a:xfrm>
              <a:custGeom>
                <a:avLst/>
                <a:gdLst/>
                <a:ahLst/>
                <a:cxnLst/>
                <a:rect l="l" t="t" r="r" b="b"/>
                <a:pathLst>
                  <a:path w="1209040" h="416560">
                    <a:moveTo>
                      <a:pt x="59436" y="0"/>
                    </a:moveTo>
                    <a:lnTo>
                      <a:pt x="43818" y="45939"/>
                    </a:lnTo>
                    <a:lnTo>
                      <a:pt x="30047" y="92433"/>
                    </a:lnTo>
                    <a:lnTo>
                      <a:pt x="18141" y="139427"/>
                    </a:lnTo>
                    <a:lnTo>
                      <a:pt x="8119" y="186866"/>
                    </a:lnTo>
                    <a:lnTo>
                      <a:pt x="0" y="234696"/>
                    </a:lnTo>
                    <a:lnTo>
                      <a:pt x="1208913" y="416051"/>
                    </a:lnTo>
                    <a:lnTo>
                      <a:pt x="59436" y="0"/>
                    </a:lnTo>
                    <a:close/>
                  </a:path>
                </a:pathLst>
              </a:custGeom>
              <a:solidFill>
                <a:srgbClr val="C1E4F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8436482" y="1566798"/>
                <a:ext cx="1209040" cy="416559"/>
              </a:xfrm>
              <a:custGeom>
                <a:avLst/>
                <a:gdLst/>
                <a:ahLst/>
                <a:cxnLst/>
                <a:rect l="l" t="t" r="r" b="b"/>
                <a:pathLst>
                  <a:path w="1209040" h="416560">
                    <a:moveTo>
                      <a:pt x="0" y="234696"/>
                    </a:moveTo>
                    <a:lnTo>
                      <a:pt x="8119" y="186866"/>
                    </a:lnTo>
                    <a:lnTo>
                      <a:pt x="18141" y="139427"/>
                    </a:lnTo>
                    <a:lnTo>
                      <a:pt x="30047" y="92433"/>
                    </a:lnTo>
                    <a:lnTo>
                      <a:pt x="43818" y="45939"/>
                    </a:lnTo>
                    <a:lnTo>
                      <a:pt x="59436" y="0"/>
                    </a:lnTo>
                    <a:lnTo>
                      <a:pt x="1208913" y="416051"/>
                    </a:lnTo>
                    <a:lnTo>
                      <a:pt x="0" y="234696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8495918" y="1365757"/>
                <a:ext cx="1149985" cy="617220"/>
              </a:xfrm>
              <a:custGeom>
                <a:avLst/>
                <a:gdLst/>
                <a:ahLst/>
                <a:cxnLst/>
                <a:rect l="l" t="t" r="r" b="b"/>
                <a:pathLst>
                  <a:path w="1149984" h="617219">
                    <a:moveTo>
                      <a:pt x="94233" y="0"/>
                    </a:moveTo>
                    <a:lnTo>
                      <a:pt x="67258" y="48611"/>
                    </a:lnTo>
                    <a:lnTo>
                      <a:pt x="42544" y="98377"/>
                    </a:lnTo>
                    <a:lnTo>
                      <a:pt x="20117" y="149215"/>
                    </a:lnTo>
                    <a:lnTo>
                      <a:pt x="0" y="201040"/>
                    </a:lnTo>
                    <a:lnTo>
                      <a:pt x="1149477" y="617092"/>
                    </a:lnTo>
                    <a:lnTo>
                      <a:pt x="94233" y="0"/>
                    </a:lnTo>
                    <a:close/>
                  </a:path>
                </a:pathLst>
              </a:custGeom>
              <a:solidFill>
                <a:srgbClr val="00AFE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8495918" y="1365757"/>
                <a:ext cx="1149985" cy="617220"/>
              </a:xfrm>
              <a:custGeom>
                <a:avLst/>
                <a:gdLst/>
                <a:ahLst/>
                <a:cxnLst/>
                <a:rect l="l" t="t" r="r" b="b"/>
                <a:pathLst>
                  <a:path w="1149984" h="617219">
                    <a:moveTo>
                      <a:pt x="0" y="201040"/>
                    </a:moveTo>
                    <a:lnTo>
                      <a:pt x="20117" y="149215"/>
                    </a:lnTo>
                    <a:lnTo>
                      <a:pt x="42544" y="98377"/>
                    </a:lnTo>
                    <a:lnTo>
                      <a:pt x="67258" y="48611"/>
                    </a:lnTo>
                    <a:lnTo>
                      <a:pt x="94233" y="0"/>
                    </a:lnTo>
                    <a:lnTo>
                      <a:pt x="1149477" y="617092"/>
                    </a:lnTo>
                    <a:lnTo>
                      <a:pt x="0" y="201040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8590152" y="760348"/>
                <a:ext cx="1055370" cy="1223010"/>
              </a:xfrm>
              <a:custGeom>
                <a:avLst/>
                <a:gdLst/>
                <a:ahLst/>
                <a:cxnLst/>
                <a:rect l="l" t="t" r="r" b="b"/>
                <a:pathLst>
                  <a:path w="1055370" h="1223010">
                    <a:moveTo>
                      <a:pt x="1055243" y="0"/>
                    </a:moveTo>
                    <a:lnTo>
                      <a:pt x="1005280" y="1017"/>
                    </a:lnTo>
                    <a:lnTo>
                      <a:pt x="955658" y="4050"/>
                    </a:lnTo>
                    <a:lnTo>
                      <a:pt x="906428" y="9069"/>
                    </a:lnTo>
                    <a:lnTo>
                      <a:pt x="857641" y="16046"/>
                    </a:lnTo>
                    <a:lnTo>
                      <a:pt x="809349" y="24950"/>
                    </a:lnTo>
                    <a:lnTo>
                      <a:pt x="761602" y="35752"/>
                    </a:lnTo>
                    <a:lnTo>
                      <a:pt x="714452" y="48424"/>
                    </a:lnTo>
                    <a:lnTo>
                      <a:pt x="667949" y="62935"/>
                    </a:lnTo>
                    <a:lnTo>
                      <a:pt x="622146" y="79257"/>
                    </a:lnTo>
                    <a:lnTo>
                      <a:pt x="577092" y="97361"/>
                    </a:lnTo>
                    <a:lnTo>
                      <a:pt x="532840" y="117217"/>
                    </a:lnTo>
                    <a:lnTo>
                      <a:pt x="489440" y="138795"/>
                    </a:lnTo>
                    <a:lnTo>
                      <a:pt x="446944" y="162067"/>
                    </a:lnTo>
                    <a:lnTo>
                      <a:pt x="405403" y="187004"/>
                    </a:lnTo>
                    <a:lnTo>
                      <a:pt x="364868" y="213576"/>
                    </a:lnTo>
                    <a:lnTo>
                      <a:pt x="325389" y="241753"/>
                    </a:lnTo>
                    <a:lnTo>
                      <a:pt x="287019" y="271507"/>
                    </a:lnTo>
                    <a:lnTo>
                      <a:pt x="249808" y="302808"/>
                    </a:lnTo>
                    <a:lnTo>
                      <a:pt x="213808" y="335627"/>
                    </a:lnTo>
                    <a:lnTo>
                      <a:pt x="179070" y="369935"/>
                    </a:lnTo>
                    <a:lnTo>
                      <a:pt x="145644" y="405703"/>
                    </a:lnTo>
                    <a:lnTo>
                      <a:pt x="113582" y="442901"/>
                    </a:lnTo>
                    <a:lnTo>
                      <a:pt x="82936" y="481499"/>
                    </a:lnTo>
                    <a:lnTo>
                      <a:pt x="53756" y="521470"/>
                    </a:lnTo>
                    <a:lnTo>
                      <a:pt x="26093" y="562783"/>
                    </a:lnTo>
                    <a:lnTo>
                      <a:pt x="0" y="605409"/>
                    </a:lnTo>
                    <a:lnTo>
                      <a:pt x="1055243" y="1222502"/>
                    </a:lnTo>
                    <a:lnTo>
                      <a:pt x="1055243" y="0"/>
                    </a:lnTo>
                    <a:close/>
                  </a:path>
                </a:pathLst>
              </a:custGeom>
              <a:solidFill>
                <a:srgbClr val="F1F1F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8590152" y="760348"/>
                <a:ext cx="1055370" cy="1223010"/>
              </a:xfrm>
              <a:custGeom>
                <a:avLst/>
                <a:gdLst/>
                <a:ahLst/>
                <a:cxnLst/>
                <a:rect l="l" t="t" r="r" b="b"/>
                <a:pathLst>
                  <a:path w="1055370" h="1223010">
                    <a:moveTo>
                      <a:pt x="0" y="605409"/>
                    </a:moveTo>
                    <a:lnTo>
                      <a:pt x="26093" y="562783"/>
                    </a:lnTo>
                    <a:lnTo>
                      <a:pt x="53756" y="521470"/>
                    </a:lnTo>
                    <a:lnTo>
                      <a:pt x="82936" y="481499"/>
                    </a:lnTo>
                    <a:lnTo>
                      <a:pt x="113582" y="442901"/>
                    </a:lnTo>
                    <a:lnTo>
                      <a:pt x="145644" y="405703"/>
                    </a:lnTo>
                    <a:lnTo>
                      <a:pt x="179070" y="369935"/>
                    </a:lnTo>
                    <a:lnTo>
                      <a:pt x="213808" y="335627"/>
                    </a:lnTo>
                    <a:lnTo>
                      <a:pt x="249808" y="302808"/>
                    </a:lnTo>
                    <a:lnTo>
                      <a:pt x="287019" y="271507"/>
                    </a:lnTo>
                    <a:lnTo>
                      <a:pt x="325389" y="241753"/>
                    </a:lnTo>
                    <a:lnTo>
                      <a:pt x="364868" y="213576"/>
                    </a:lnTo>
                    <a:lnTo>
                      <a:pt x="405403" y="187004"/>
                    </a:lnTo>
                    <a:lnTo>
                      <a:pt x="446944" y="162067"/>
                    </a:lnTo>
                    <a:lnTo>
                      <a:pt x="489440" y="138795"/>
                    </a:lnTo>
                    <a:lnTo>
                      <a:pt x="532840" y="117217"/>
                    </a:lnTo>
                    <a:lnTo>
                      <a:pt x="577092" y="97361"/>
                    </a:lnTo>
                    <a:lnTo>
                      <a:pt x="622146" y="79257"/>
                    </a:lnTo>
                    <a:lnTo>
                      <a:pt x="667949" y="62935"/>
                    </a:lnTo>
                    <a:lnTo>
                      <a:pt x="714452" y="48424"/>
                    </a:lnTo>
                    <a:lnTo>
                      <a:pt x="761602" y="35752"/>
                    </a:lnTo>
                    <a:lnTo>
                      <a:pt x="809349" y="24950"/>
                    </a:lnTo>
                    <a:lnTo>
                      <a:pt x="857641" y="16046"/>
                    </a:lnTo>
                    <a:lnTo>
                      <a:pt x="906428" y="9069"/>
                    </a:lnTo>
                    <a:lnTo>
                      <a:pt x="955658" y="4050"/>
                    </a:lnTo>
                    <a:lnTo>
                      <a:pt x="1005280" y="1017"/>
                    </a:lnTo>
                    <a:lnTo>
                      <a:pt x="1055243" y="0"/>
                    </a:lnTo>
                    <a:lnTo>
                      <a:pt x="1055243" y="1222502"/>
                    </a:lnTo>
                    <a:lnTo>
                      <a:pt x="0" y="605409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8183244" y="796543"/>
                <a:ext cx="2675255" cy="2413000"/>
              </a:xfrm>
              <a:custGeom>
                <a:avLst/>
                <a:gdLst/>
                <a:ahLst/>
                <a:cxnLst/>
                <a:rect l="l" t="t" r="r" b="b"/>
                <a:pathLst>
                  <a:path w="2675254" h="2413000">
                    <a:moveTo>
                      <a:pt x="2462910" y="484123"/>
                    </a:moveTo>
                    <a:lnTo>
                      <a:pt x="2617343" y="326389"/>
                    </a:lnTo>
                    <a:lnTo>
                      <a:pt x="2675128" y="326389"/>
                    </a:lnTo>
                  </a:path>
                  <a:path w="2675254" h="2413000">
                    <a:moveTo>
                      <a:pt x="2213102" y="2150998"/>
                    </a:moveTo>
                    <a:lnTo>
                      <a:pt x="2487803" y="2050288"/>
                    </a:lnTo>
                    <a:lnTo>
                      <a:pt x="2545460" y="2050288"/>
                    </a:lnTo>
                  </a:path>
                  <a:path w="2675254" h="2413000">
                    <a:moveTo>
                      <a:pt x="1008379" y="2321432"/>
                    </a:moveTo>
                    <a:lnTo>
                      <a:pt x="925702" y="2412745"/>
                    </a:lnTo>
                    <a:lnTo>
                      <a:pt x="869187" y="2412745"/>
                    </a:lnTo>
                  </a:path>
                  <a:path w="2675254" h="2413000">
                    <a:moveTo>
                      <a:pt x="277113" y="886205"/>
                    </a:moveTo>
                    <a:lnTo>
                      <a:pt x="57023" y="704976"/>
                    </a:lnTo>
                    <a:lnTo>
                      <a:pt x="0" y="704976"/>
                    </a:lnTo>
                  </a:path>
                  <a:path w="2675254" h="2413000">
                    <a:moveTo>
                      <a:pt x="853821" y="125856"/>
                    </a:moveTo>
                    <a:lnTo>
                      <a:pt x="852677" y="0"/>
                    </a:lnTo>
                  </a:path>
                </a:pathLst>
              </a:custGeom>
              <a:ln w="9525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8" name="object 48"/>
            <p:cNvSpPr txBox="1"/>
            <p:nvPr/>
          </p:nvSpPr>
          <p:spPr>
            <a:xfrm>
              <a:off x="10866501" y="958088"/>
              <a:ext cx="606425" cy="3943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Australia</a:t>
              </a:r>
              <a:endParaRPr sz="1200" dirty="0">
                <a:latin typeface="Trebuchet MS"/>
                <a:cs typeface="Trebuchet MS"/>
              </a:endParaRPr>
            </a:p>
            <a:p>
              <a:pPr algn="ctr">
                <a:lnSpc>
                  <a:spcPct val="100000"/>
                </a:lnSpc>
                <a:spcBef>
                  <a:spcPts val="20"/>
                </a:spcBef>
              </a:pPr>
              <a:r>
                <a:rPr sz="1200" spc="60" dirty="0">
                  <a:solidFill>
                    <a:srgbClr val="404040"/>
                  </a:solidFill>
                  <a:latin typeface="Trebuchet MS"/>
                  <a:cs typeface="Trebuchet MS"/>
                </a:rPr>
                <a:t>30%</a:t>
              </a:r>
              <a:endParaRPr sz="1200" dirty="0">
                <a:latin typeface="Trebuchet MS"/>
                <a:cs typeface="Trebuchet MS"/>
              </a:endParaRPr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10736706" y="2682366"/>
              <a:ext cx="386715" cy="3943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30" dirty="0">
                  <a:solidFill>
                    <a:srgbClr val="404040"/>
                  </a:solidFill>
                  <a:latin typeface="Trebuchet MS"/>
                  <a:cs typeface="Trebuchet MS"/>
                </a:rPr>
                <a:t>Brazil</a:t>
              </a:r>
              <a:endParaRPr sz="1200">
                <a:latin typeface="Trebuchet MS"/>
                <a:cs typeface="Trebuchet MS"/>
              </a:endParaRPr>
            </a:p>
            <a:p>
              <a:pPr marL="48895">
                <a:lnSpc>
                  <a:spcPct val="100000"/>
                </a:lnSpc>
                <a:spcBef>
                  <a:spcPts val="25"/>
                </a:spcBef>
              </a:pPr>
              <a:r>
                <a:rPr sz="1200" spc="60" dirty="0">
                  <a:solidFill>
                    <a:srgbClr val="404040"/>
                  </a:solidFill>
                  <a:latin typeface="Trebuchet MS"/>
                  <a:cs typeface="Trebuchet MS"/>
                </a:rPr>
                <a:t>18%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8058657" y="2502412"/>
              <a:ext cx="415925" cy="394335"/>
            </a:xfrm>
            <a:prstGeom prst="rect">
              <a:avLst/>
            </a:prstGeom>
          </p:spPr>
          <p:txBody>
            <a:bodyPr vert="horz" wrap="square" lIns="0" tIns="9525" rIns="0" bIns="0" rtlCol="0">
              <a:spAutoFit/>
            </a:bodyPr>
            <a:lstStyle/>
            <a:p>
              <a:pPr marL="62865" marR="5080" indent="-50800">
                <a:lnSpc>
                  <a:spcPct val="101699"/>
                </a:lnSpc>
                <a:spcBef>
                  <a:spcPts val="75"/>
                </a:spcBef>
              </a:pPr>
              <a:r>
                <a:rPr sz="12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China </a:t>
              </a:r>
              <a:r>
                <a:rPr sz="1200" spc="65" dirty="0">
                  <a:solidFill>
                    <a:srgbClr val="404040"/>
                  </a:solidFill>
                  <a:latin typeface="Trebuchet MS"/>
                  <a:cs typeface="Trebuchet MS"/>
                </a:rPr>
                <a:t>11%</a:t>
              </a:r>
              <a:endParaRPr sz="1200" dirty="0">
                <a:latin typeface="Trebuchet MS"/>
                <a:cs typeface="Trebuchet MS"/>
              </a:endParaRPr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7492732" y="927375"/>
              <a:ext cx="965835" cy="117411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 marR="30480" indent="561975">
                <a:lnSpc>
                  <a:spcPct val="151200"/>
                </a:lnSpc>
                <a:spcBef>
                  <a:spcPts val="100"/>
                </a:spcBef>
              </a:pPr>
              <a:r>
                <a:rPr sz="1200" spc="-20" dirty="0">
                  <a:solidFill>
                    <a:srgbClr val="404040"/>
                  </a:solidFill>
                  <a:latin typeface="Trebuchet MS"/>
                  <a:cs typeface="Trebuchet MS"/>
                </a:rPr>
                <a:t>India </a:t>
              </a:r>
              <a:r>
                <a:rPr sz="1200" dirty="0">
                  <a:solidFill>
                    <a:srgbClr val="404040"/>
                  </a:solidFill>
                  <a:latin typeface="Trebuchet MS"/>
                  <a:cs typeface="Trebuchet MS"/>
                </a:rPr>
                <a:t>Canada</a:t>
              </a:r>
              <a:r>
                <a:rPr sz="1200" spc="105" dirty="0">
                  <a:solidFill>
                    <a:srgbClr val="404040"/>
                  </a:solidFill>
                  <a:latin typeface="Trebuchet MS"/>
                  <a:cs typeface="Trebuchet MS"/>
                </a:rPr>
                <a:t>  </a:t>
              </a:r>
              <a:r>
                <a:rPr sz="1800" spc="157" baseline="32407" dirty="0">
                  <a:solidFill>
                    <a:srgbClr val="404040"/>
                  </a:solidFill>
                  <a:latin typeface="Trebuchet MS"/>
                  <a:cs typeface="Trebuchet MS"/>
                </a:rPr>
                <a:t>3%</a:t>
              </a:r>
              <a:endParaRPr sz="1800" baseline="32407" dirty="0">
                <a:latin typeface="Trebuchet MS"/>
                <a:cs typeface="Trebuchet MS"/>
              </a:endParaRPr>
            </a:p>
            <a:p>
              <a:pPr marL="193675">
                <a:lnSpc>
                  <a:spcPct val="100000"/>
                </a:lnSpc>
                <a:spcBef>
                  <a:spcPts val="20"/>
                </a:spcBef>
              </a:pPr>
              <a:r>
                <a:rPr sz="1200" spc="105" dirty="0">
                  <a:solidFill>
                    <a:srgbClr val="404040"/>
                  </a:solidFill>
                  <a:latin typeface="Trebuchet MS"/>
                  <a:cs typeface="Trebuchet MS"/>
                </a:rPr>
                <a:t>3%</a:t>
              </a:r>
              <a:endParaRPr sz="1200" dirty="0">
                <a:latin typeface="Trebuchet MS"/>
                <a:cs typeface="Trebuchet MS"/>
              </a:endParaRPr>
            </a:p>
            <a:p>
              <a:pPr marL="396875" marR="203835" indent="-149860">
                <a:lnSpc>
                  <a:spcPct val="101699"/>
                </a:lnSpc>
                <a:spcBef>
                  <a:spcPts val="300"/>
                </a:spcBef>
              </a:pPr>
              <a:r>
                <a:rPr sz="1200" spc="-30" dirty="0">
                  <a:solidFill>
                    <a:srgbClr val="404040"/>
                  </a:solidFill>
                  <a:latin typeface="Trebuchet MS"/>
                  <a:cs typeface="Trebuchet MS"/>
                </a:rPr>
                <a:t>Ukraine </a:t>
              </a:r>
              <a:r>
                <a:rPr sz="1200" spc="105" dirty="0">
                  <a:solidFill>
                    <a:srgbClr val="404040"/>
                  </a:solidFill>
                  <a:latin typeface="Trebuchet MS"/>
                  <a:cs typeface="Trebuchet MS"/>
                </a:rPr>
                <a:t>3%</a:t>
              </a:r>
              <a:endParaRPr sz="1200" dirty="0">
                <a:latin typeface="Trebuchet MS"/>
                <a:cs typeface="Trebuchet MS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83052" y="1097131"/>
            <a:ext cx="3070225" cy="360793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617855" marR="2075180" indent="-80010">
              <a:lnSpc>
                <a:spcPct val="101699"/>
              </a:lnSpc>
              <a:spcBef>
                <a:spcPts val="495"/>
              </a:spcBef>
            </a:pPr>
            <a:r>
              <a:rPr sz="1200" spc="-10" dirty="0">
                <a:solidFill>
                  <a:srgbClr val="404040"/>
                </a:solidFill>
                <a:latin typeface="Trebuchet MS"/>
                <a:cs typeface="Trebuchet MS"/>
              </a:rPr>
              <a:t>Others </a:t>
            </a:r>
            <a:r>
              <a:rPr sz="1200" spc="65" dirty="0">
                <a:solidFill>
                  <a:srgbClr val="404040"/>
                </a:solidFill>
                <a:latin typeface="Trebuchet MS"/>
                <a:cs typeface="Trebuchet MS"/>
              </a:rPr>
              <a:t>17%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040116" y="3123357"/>
            <a:ext cx="1088390" cy="2963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28015" marR="85090" indent="-78105">
              <a:lnSpc>
                <a:spcPct val="101699"/>
              </a:lnSpc>
              <a:spcBef>
                <a:spcPts val="75"/>
              </a:spcBef>
            </a:pPr>
            <a:r>
              <a:rPr sz="1200" spc="-10" dirty="0">
                <a:solidFill>
                  <a:srgbClr val="404040"/>
                </a:solidFill>
                <a:latin typeface="Trebuchet MS"/>
                <a:cs typeface="Trebuchet MS"/>
              </a:rPr>
              <a:t>Russia </a:t>
            </a:r>
            <a:r>
              <a:rPr sz="1200" spc="65" dirty="0">
                <a:solidFill>
                  <a:srgbClr val="404040"/>
                </a:solidFill>
                <a:latin typeface="Trebuchet MS"/>
                <a:cs typeface="Trebuchet MS"/>
              </a:rPr>
              <a:t>15%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6" name="object 2">
            <a:extLst>
              <a:ext uri="{FF2B5EF4-FFF2-40B4-BE49-F238E27FC236}">
                <a16:creationId xmlns:a16="http://schemas.microsoft.com/office/drawing/2014/main" id="{6FCDC7C2-3556-F33D-D65A-E5C1F8916456}"/>
              </a:ext>
            </a:extLst>
          </p:cNvPr>
          <p:cNvSpPr txBox="1"/>
          <p:nvPr/>
        </p:nvSpPr>
        <p:spPr>
          <a:xfrm>
            <a:off x="415724" y="1097131"/>
            <a:ext cx="647669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Global</a:t>
            </a:r>
            <a:r>
              <a:rPr sz="1400" spc="5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steel</a:t>
            </a:r>
            <a:r>
              <a:rPr sz="1400" spc="5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market size was </a:t>
            </a:r>
            <a:r>
              <a:rPr sz="1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USD</a:t>
            </a:r>
            <a:r>
              <a:rPr sz="1400" b="1" spc="1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sz="1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1,823.5 billion</a:t>
            </a:r>
            <a:r>
              <a:rPr sz="1400" b="1" spc="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(US$1.82</a:t>
            </a:r>
            <a:r>
              <a:rPr sz="1400" spc="5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Tn) </a:t>
            </a:r>
            <a:r>
              <a:rPr lang="en-IN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  </a:t>
            </a:r>
            <a:r>
              <a:rPr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in 2022</a:t>
            </a:r>
            <a:endParaRPr sz="1400" dirty="0"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sp>
        <p:nvSpPr>
          <p:cNvPr id="57" name="object 4">
            <a:extLst>
              <a:ext uri="{FF2B5EF4-FFF2-40B4-BE49-F238E27FC236}">
                <a16:creationId xmlns:a16="http://schemas.microsoft.com/office/drawing/2014/main" id="{796786AF-6400-B2DE-1B26-501280BFE609}"/>
              </a:ext>
            </a:extLst>
          </p:cNvPr>
          <p:cNvSpPr txBox="1"/>
          <p:nvPr/>
        </p:nvSpPr>
        <p:spPr>
          <a:xfrm>
            <a:off x="432155" y="4492634"/>
            <a:ext cx="6560564" cy="6585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Globally</a:t>
            </a:r>
            <a:r>
              <a:rPr sz="1400" spc="13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spc="8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~52%</a:t>
            </a:r>
            <a:r>
              <a:rPr sz="1400" b="1" spc="13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of</a:t>
            </a:r>
            <a:r>
              <a:rPr sz="1400" b="1" spc="13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steel</a:t>
            </a:r>
            <a:r>
              <a:rPr sz="1400" b="1" spc="13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is</a:t>
            </a:r>
            <a:r>
              <a:rPr sz="1400" spc="13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used</a:t>
            </a:r>
            <a:r>
              <a:rPr sz="1400" spc="13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in</a:t>
            </a:r>
            <a:r>
              <a:rPr sz="1400" spc="12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Building</a:t>
            </a:r>
            <a:r>
              <a:rPr sz="1400" spc="13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lang="en-IN" sz="1400" spc="13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&amp;</a:t>
            </a:r>
            <a:r>
              <a:rPr sz="1400" spc="13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spc="-3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Infrastructure</a:t>
            </a:r>
            <a:r>
              <a:rPr sz="1400" spc="14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sectors</a:t>
            </a:r>
            <a:r>
              <a:rPr sz="1400" spc="13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spc="-2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followed</a:t>
            </a:r>
            <a:r>
              <a:rPr sz="1400" spc="13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spc="-2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by </a:t>
            </a:r>
            <a:r>
              <a:rPr sz="1400" spc="-1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Mechanical</a:t>
            </a:r>
            <a:r>
              <a:rPr sz="1400" spc="-8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spc="-3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Equipment</a:t>
            </a:r>
            <a:r>
              <a:rPr sz="1400" spc="-7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spc="-1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(16%),</a:t>
            </a:r>
            <a:r>
              <a:rPr sz="1400" spc="-7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spc="-3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Automobile</a:t>
            </a:r>
            <a:r>
              <a:rPr sz="1400" spc="-5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spc="-1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(12%),</a:t>
            </a:r>
            <a:r>
              <a:rPr sz="1400" spc="-9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spc="-3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Metal</a:t>
            </a:r>
            <a:r>
              <a:rPr sz="1400" spc="-9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spc="-1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Products</a:t>
            </a:r>
            <a:r>
              <a:rPr sz="1400" spc="-6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(10%)</a:t>
            </a:r>
            <a:r>
              <a:rPr sz="1400" spc="-7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spc="-2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etc</a:t>
            </a:r>
            <a:endParaRPr sz="1400" dirty="0"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</p:txBody>
      </p:sp>
      <p:sp>
        <p:nvSpPr>
          <p:cNvPr id="58" name="object 6">
            <a:extLst>
              <a:ext uri="{FF2B5EF4-FFF2-40B4-BE49-F238E27FC236}">
                <a16:creationId xmlns:a16="http://schemas.microsoft.com/office/drawing/2014/main" id="{3CCE99B3-A3B7-3F0D-D1D8-F7C677FE0243}"/>
              </a:ext>
            </a:extLst>
          </p:cNvPr>
          <p:cNvSpPr txBox="1"/>
          <p:nvPr/>
        </p:nvSpPr>
        <p:spPr>
          <a:xfrm>
            <a:off x="432155" y="5501009"/>
            <a:ext cx="6560564" cy="6585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v"/>
            </a:pP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Global</a:t>
            </a:r>
            <a:r>
              <a:rPr sz="1400" spc="8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Iron</a:t>
            </a:r>
            <a:r>
              <a:rPr sz="1400" spc="9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Ore</a:t>
            </a:r>
            <a:r>
              <a:rPr sz="1400" spc="8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production</a:t>
            </a:r>
            <a:r>
              <a:rPr sz="1400" spc="8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is</a:t>
            </a:r>
            <a:r>
              <a:rPr sz="1400" spc="8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~2</a:t>
            </a:r>
            <a:r>
              <a:rPr lang="en-IN"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.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5</a:t>
            </a:r>
            <a:r>
              <a:rPr sz="1400" spc="8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lang="en-IN" sz="1400" spc="8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Billion Metric Tons</a:t>
            </a:r>
            <a:r>
              <a:rPr sz="1400" spc="8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and</a:t>
            </a:r>
            <a:r>
              <a:rPr sz="1400" spc="8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spc="-1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Australia</a:t>
            </a:r>
            <a:r>
              <a:rPr sz="1400" spc="8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produces</a:t>
            </a:r>
            <a:r>
              <a:rPr sz="1400" spc="85" dirty="0"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spc="8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~35%</a:t>
            </a:r>
            <a:r>
              <a:rPr sz="1400" b="1" spc="8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of</a:t>
            </a:r>
            <a:r>
              <a:rPr sz="1400" b="1" spc="9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global </a:t>
            </a:r>
            <a:r>
              <a:rPr sz="1400" b="1" spc="-3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production</a:t>
            </a:r>
            <a:r>
              <a:rPr sz="1400" b="1" spc="-6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spc="-5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followed</a:t>
            </a:r>
            <a:r>
              <a:rPr sz="1400" b="1" spc="-11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spc="-4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by</a:t>
            </a:r>
            <a:r>
              <a:rPr sz="1400" b="1" spc="-114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spc="-7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Brazil,</a:t>
            </a:r>
            <a:r>
              <a:rPr sz="1400" b="1" spc="-10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China</a:t>
            </a:r>
            <a:r>
              <a:rPr sz="1400" b="1" spc="-8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and</a:t>
            </a:r>
            <a:r>
              <a:rPr sz="1400" b="1" spc="-11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rebuchet MS"/>
              </a:rPr>
              <a:t>India</a:t>
            </a:r>
            <a:endParaRPr sz="14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29ED5A-02B3-DC91-7313-9AADECB31ECA}"/>
              </a:ext>
            </a:extLst>
          </p:cNvPr>
          <p:cNvSpPr txBox="1"/>
          <p:nvPr/>
        </p:nvSpPr>
        <p:spPr>
          <a:xfrm>
            <a:off x="343667" y="1721431"/>
            <a:ext cx="6675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spc="-1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Anticipated 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to</a:t>
            </a:r>
            <a:r>
              <a:rPr lang="en-US" sz="1400" spc="-35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grow</a:t>
            </a:r>
            <a:r>
              <a:rPr lang="en-US" sz="1400" spc="-15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at</a:t>
            </a:r>
            <a:r>
              <a:rPr lang="en-US" sz="1400" spc="-45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4.4%</a:t>
            </a:r>
            <a:r>
              <a:rPr lang="en-US" sz="1400" b="1" spc="-1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CAGR</a:t>
            </a:r>
            <a:r>
              <a:rPr lang="en-US" sz="1400" b="1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and</a:t>
            </a:r>
            <a:r>
              <a:rPr lang="en-US" sz="1400" spc="-5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reach</a:t>
            </a:r>
            <a:r>
              <a:rPr lang="en-US" sz="1400" spc="-25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USD</a:t>
            </a:r>
            <a:r>
              <a:rPr lang="en-US" sz="1400" spc="-15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2,901.9</a:t>
            </a:r>
            <a:r>
              <a:rPr lang="en-US" sz="1400" spc="-1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billion</a:t>
            </a:r>
            <a:r>
              <a:rPr lang="en-US" sz="1400" spc="-55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(US$</a:t>
            </a:r>
            <a:r>
              <a:rPr lang="en-US" sz="1400" spc="-25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2.9</a:t>
            </a:r>
            <a:r>
              <a:rPr lang="en-US" sz="1400" spc="-3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spc="-2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Tn)</a:t>
            </a:r>
            <a:r>
              <a:rPr lang="en-US" sz="1400" spc="-4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by</a:t>
            </a:r>
            <a:r>
              <a:rPr lang="en-US" sz="1400" spc="-3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lang="en-US" sz="1400" spc="-20" dirty="0">
                <a:solidFill>
                  <a:srgbClr val="333333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2033</a:t>
            </a:r>
            <a:endParaRPr lang="en-I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1EC874-55F0-3E69-4C44-A3E1E1AC2FB7}"/>
              </a:ext>
            </a:extLst>
          </p:cNvPr>
          <p:cNvSpPr txBox="1"/>
          <p:nvPr/>
        </p:nvSpPr>
        <p:spPr>
          <a:xfrm>
            <a:off x="340055" y="3483732"/>
            <a:ext cx="66526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</a:t>
            </a:r>
            <a:r>
              <a:rPr lang="en-US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 2025, </a:t>
            </a:r>
            <a:r>
              <a:rPr lang="en-US" sz="14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Asia and Oceania </a:t>
            </a:r>
            <a:r>
              <a:rPr lang="en-US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will be the </a:t>
            </a:r>
            <a:r>
              <a:rPr lang="en-US" sz="14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largest consumer </a:t>
            </a:r>
            <a:r>
              <a:rPr lang="en-US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of finished steel products, with approximately </a:t>
            </a:r>
            <a:r>
              <a:rPr lang="en-US" sz="14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1.25 billion metric tons </a:t>
            </a:r>
            <a:r>
              <a:rPr lang="en-US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of expected demand</a:t>
            </a:r>
            <a:endParaRPr lang="en-I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86D258-0FC2-9C3A-CD20-23C9225A8E99}"/>
              </a:ext>
            </a:extLst>
          </p:cNvPr>
          <p:cNvSpPr txBox="1"/>
          <p:nvPr/>
        </p:nvSpPr>
        <p:spPr>
          <a:xfrm>
            <a:off x="353963" y="2477170"/>
            <a:ext cx="66526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B&amp;C predicts a long-term growth trend and forecasts global demand of around </a:t>
            </a:r>
            <a:r>
              <a:rPr lang="en-US" sz="14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2.06 billion tons for 2030</a:t>
            </a:r>
            <a:r>
              <a:rPr lang="en-US" sz="1400" b="0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 This corresponds to growth of 8.6% compared to 2022.</a:t>
            </a:r>
            <a:endParaRPr lang="en-IN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D873271-15B5-EDBC-EEB2-9873962CD69A}"/>
              </a:ext>
            </a:extLst>
          </p:cNvPr>
          <p:cNvSpPr/>
          <p:nvPr/>
        </p:nvSpPr>
        <p:spPr>
          <a:xfrm>
            <a:off x="523875" y="81155"/>
            <a:ext cx="12192000" cy="580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</a:rPr>
              <a:t>Global Steel Sector Overview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6D46727-AD65-726A-1FD1-A733DBE887E9}"/>
              </a:ext>
            </a:extLst>
          </p:cNvPr>
          <p:cNvSpPr/>
          <p:nvPr/>
        </p:nvSpPr>
        <p:spPr>
          <a:xfrm>
            <a:off x="7606031" y="3706761"/>
            <a:ext cx="4084524" cy="4885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spc="-20" dirty="0">
                <a:solidFill>
                  <a:srgbClr val="002060"/>
                </a:solidFill>
                <a:latin typeface="Trebuchet MS"/>
                <a:cs typeface="Trebuchet MS"/>
              </a:rPr>
              <a:t>Global</a:t>
            </a:r>
            <a:r>
              <a:rPr lang="en-IN" sz="1600" b="1" spc="-1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IN" sz="1600" b="1" spc="-35" dirty="0">
                <a:solidFill>
                  <a:srgbClr val="002060"/>
                </a:solidFill>
                <a:latin typeface="Trebuchet MS"/>
                <a:cs typeface="Trebuchet MS"/>
              </a:rPr>
              <a:t>Iron</a:t>
            </a:r>
            <a:r>
              <a:rPr lang="en-IN" sz="1600" b="1" spc="-10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IN" sz="1600" b="1" spc="-35" dirty="0">
                <a:solidFill>
                  <a:srgbClr val="002060"/>
                </a:solidFill>
                <a:latin typeface="Trebuchet MS"/>
                <a:cs typeface="Trebuchet MS"/>
              </a:rPr>
              <a:t>Ore</a:t>
            </a:r>
            <a:r>
              <a:rPr lang="en-IN" sz="1600" b="1" spc="-10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IN" sz="1600" b="1" spc="-30" dirty="0">
                <a:solidFill>
                  <a:srgbClr val="002060"/>
                </a:solidFill>
                <a:latin typeface="Trebuchet MS"/>
                <a:cs typeface="Trebuchet MS"/>
              </a:rPr>
              <a:t>Production</a:t>
            </a:r>
            <a:r>
              <a:rPr lang="en-IN" sz="1600" b="1" spc="-1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IN" sz="1600" b="1" spc="-35" dirty="0">
                <a:solidFill>
                  <a:srgbClr val="002060"/>
                </a:solidFill>
                <a:latin typeface="Trebuchet MS"/>
                <a:cs typeface="Trebuchet MS"/>
              </a:rPr>
              <a:t>2,537</a:t>
            </a:r>
            <a:r>
              <a:rPr lang="en-IN" sz="1600" b="1" spc="-1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IN" sz="1600" b="1" spc="-25" dirty="0">
                <a:solidFill>
                  <a:srgbClr val="002060"/>
                </a:solidFill>
                <a:latin typeface="Trebuchet MS"/>
                <a:cs typeface="Trebuchet MS"/>
              </a:rPr>
              <a:t>MMT</a:t>
            </a:r>
            <a:endParaRPr lang="en-IN" sz="1600" b="1" dirty="0">
              <a:solidFill>
                <a:srgbClr val="002060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1799CDE8-54E1-58BC-13F6-E56B19C8F021}"/>
              </a:ext>
            </a:extLst>
          </p:cNvPr>
          <p:cNvSpPr/>
          <p:nvPr/>
        </p:nvSpPr>
        <p:spPr>
          <a:xfrm>
            <a:off x="7555469" y="643470"/>
            <a:ext cx="4084524" cy="4885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2700" algn="ctr">
              <a:lnSpc>
                <a:spcPct val="100000"/>
              </a:lnSpc>
              <a:spcBef>
                <a:spcPts val="710"/>
              </a:spcBef>
            </a:pPr>
            <a:r>
              <a:rPr lang="en-IN" sz="1600" b="1" spc="-20" dirty="0">
                <a:solidFill>
                  <a:srgbClr val="002060"/>
                </a:solidFill>
                <a:latin typeface="Trebuchet MS"/>
                <a:cs typeface="Trebuchet MS"/>
              </a:rPr>
              <a:t>Global</a:t>
            </a:r>
            <a:r>
              <a:rPr lang="en-IN" sz="1600" b="1" spc="-1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IN" sz="1600" b="1" spc="-35" dirty="0">
                <a:solidFill>
                  <a:srgbClr val="002060"/>
                </a:solidFill>
                <a:latin typeface="Trebuchet MS"/>
                <a:cs typeface="Trebuchet MS"/>
              </a:rPr>
              <a:t>Iron</a:t>
            </a:r>
            <a:r>
              <a:rPr lang="en-IN" sz="1600" b="1" spc="-10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IN" sz="1600" b="1" spc="-35" dirty="0">
                <a:solidFill>
                  <a:srgbClr val="002060"/>
                </a:solidFill>
                <a:latin typeface="Trebuchet MS"/>
                <a:cs typeface="Trebuchet MS"/>
              </a:rPr>
              <a:t>Ore</a:t>
            </a:r>
            <a:r>
              <a:rPr lang="en-IN" sz="1600" b="1" spc="-10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IN" sz="1600" b="1" spc="-10" dirty="0">
                <a:solidFill>
                  <a:srgbClr val="002060"/>
                </a:solidFill>
                <a:latin typeface="Trebuchet MS"/>
                <a:cs typeface="Trebuchet MS"/>
              </a:rPr>
              <a:t>Reserves</a:t>
            </a:r>
            <a:r>
              <a:rPr lang="en-IN" sz="1600" b="1" spc="-114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IN" sz="1600" b="1" spc="-25" dirty="0">
                <a:solidFill>
                  <a:srgbClr val="002060"/>
                </a:solidFill>
                <a:latin typeface="Trebuchet MS"/>
                <a:cs typeface="Trebuchet MS"/>
              </a:rPr>
              <a:t>190,000</a:t>
            </a:r>
            <a:r>
              <a:rPr lang="en-IN" sz="1600" b="1" spc="-11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lang="en-IN" sz="1600" b="1" spc="-25" dirty="0">
                <a:solidFill>
                  <a:srgbClr val="002060"/>
                </a:solidFill>
                <a:latin typeface="Trebuchet MS"/>
                <a:cs typeface="Trebuchet MS"/>
              </a:rPr>
              <a:t>MMT</a:t>
            </a:r>
            <a:endParaRPr lang="en-IN" sz="1600" b="1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137CCD2-E7D6-9616-E689-5E71A69DFBF5}"/>
              </a:ext>
            </a:extLst>
          </p:cNvPr>
          <p:cNvCxnSpPr/>
          <p:nvPr/>
        </p:nvCxnSpPr>
        <p:spPr>
          <a:xfrm>
            <a:off x="0" y="58717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833C5-3F7E-7583-8E1E-8EFC88A61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6C2A52-85A7-1AF1-F764-18EDAB53C9BF}"/>
              </a:ext>
            </a:extLst>
          </p:cNvPr>
          <p:cNvCxnSpPr/>
          <p:nvPr/>
        </p:nvCxnSpPr>
        <p:spPr>
          <a:xfrm>
            <a:off x="457200" y="7239000"/>
            <a:ext cx="5402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F6B3C4-12D1-6223-3A9E-B8FEB6EB52E0}"/>
              </a:ext>
            </a:extLst>
          </p:cNvPr>
          <p:cNvSpPr txBox="1"/>
          <p:nvPr/>
        </p:nvSpPr>
        <p:spPr>
          <a:xfrm>
            <a:off x="380158" y="1581792"/>
            <a:ext cx="6450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India has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35286 MMT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 Iron Ore reserves. (Odisha 26%)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7719E0-4F3F-9D81-6C62-4C949328D2CA}"/>
              </a:ext>
            </a:extLst>
          </p:cNvPr>
          <p:cNvSpPr/>
          <p:nvPr/>
        </p:nvSpPr>
        <p:spPr>
          <a:xfrm>
            <a:off x="457200" y="102887"/>
            <a:ext cx="7915275" cy="580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</a:rPr>
              <a:t>Indian Steel Sector Overview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5B6571-B277-EBA0-6A09-45E14D657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41967"/>
              </p:ext>
            </p:extLst>
          </p:nvPr>
        </p:nvGraphicFramePr>
        <p:xfrm>
          <a:off x="7248699" y="747252"/>
          <a:ext cx="4379478" cy="2681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FDD213-5ADF-30CD-DF8F-AAD921C372F0}"/>
              </a:ext>
            </a:extLst>
          </p:cNvPr>
          <p:cNvCxnSpPr/>
          <p:nvPr/>
        </p:nvCxnSpPr>
        <p:spPr>
          <a:xfrm>
            <a:off x="0" y="69532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AC1A8A-2905-9087-1AE4-352C4174DE60}"/>
              </a:ext>
            </a:extLst>
          </p:cNvPr>
          <p:cNvSpPr txBox="1"/>
          <p:nvPr/>
        </p:nvSpPr>
        <p:spPr>
          <a:xfrm>
            <a:off x="402736" y="3238276"/>
            <a:ext cx="6103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158 kg per Capita Steel Consumption by 2030-31 (Global Avg. 219 kg in 2023.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F0357-C4CA-D77F-12C0-DE5F595E3171}"/>
              </a:ext>
            </a:extLst>
          </p:cNvPr>
          <p:cNvSpPr txBox="1"/>
          <p:nvPr/>
        </p:nvSpPr>
        <p:spPr>
          <a:xfrm>
            <a:off x="381784" y="2142065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IN" sz="1800" baseline="30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IN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Largest Steel Producer in World (125.32 MT)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3E3B32-1980-C531-78A4-595608001B5E}"/>
              </a:ext>
            </a:extLst>
          </p:cNvPr>
          <p:cNvSpPr txBox="1"/>
          <p:nvPr/>
        </p:nvSpPr>
        <p:spPr>
          <a:xfrm>
            <a:off x="402736" y="3956649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70C0"/>
                </a:solidFill>
                <a:effectLst/>
                <a:latin typeface="Google Sans"/>
              </a:rPr>
              <a:t>8% increase in demand in 2024 and 2025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AA0348-82FA-059D-BD1F-16C81DB67D51}"/>
              </a:ext>
            </a:extLst>
          </p:cNvPr>
          <p:cNvSpPr txBox="1"/>
          <p:nvPr/>
        </p:nvSpPr>
        <p:spPr>
          <a:xfrm>
            <a:off x="402736" y="4488170"/>
            <a:ext cx="6103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Google Sans"/>
              </a:rPr>
              <a:t>I</a:t>
            </a:r>
            <a:r>
              <a:rPr lang="en-US" b="0" i="0" dirty="0">
                <a:solidFill>
                  <a:srgbClr val="C00000"/>
                </a:solidFill>
                <a:effectLst/>
                <a:latin typeface="Google Sans"/>
              </a:rPr>
              <a:t>n Developing World, 3.5% increase in demand in 2024, with a projected increase of 4.2% in 2025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A294A2-ACD8-86BB-2AFE-69C7B050528B}"/>
              </a:ext>
            </a:extLst>
          </p:cNvPr>
          <p:cNvSpPr txBox="1"/>
          <p:nvPr/>
        </p:nvSpPr>
        <p:spPr>
          <a:xfrm>
            <a:off x="381784" y="2661823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Indian steel companies contributing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~ 2% of India’s GDP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2E560CB-97B9-864C-50F4-7F28EA8BA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3669641"/>
              </p:ext>
            </p:extLst>
          </p:nvPr>
        </p:nvGraphicFramePr>
        <p:xfrm>
          <a:off x="7248699" y="3886200"/>
          <a:ext cx="4307376" cy="2533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AFFEA3-ED6A-062C-E471-103DD3000DBA}"/>
              </a:ext>
            </a:extLst>
          </p:cNvPr>
          <p:cNvCxnSpPr/>
          <p:nvPr/>
        </p:nvCxnSpPr>
        <p:spPr>
          <a:xfrm>
            <a:off x="565608" y="2064470"/>
            <a:ext cx="58257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76E028-10FE-F605-45F3-318D5D1A82E2}"/>
              </a:ext>
            </a:extLst>
          </p:cNvPr>
          <p:cNvCxnSpPr/>
          <p:nvPr/>
        </p:nvCxnSpPr>
        <p:spPr>
          <a:xfrm>
            <a:off x="565608" y="5175350"/>
            <a:ext cx="58257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BB3D9D-F2AA-75DC-0D33-0736775D9FF8}"/>
              </a:ext>
            </a:extLst>
          </p:cNvPr>
          <p:cNvCxnSpPr/>
          <p:nvPr/>
        </p:nvCxnSpPr>
        <p:spPr>
          <a:xfrm>
            <a:off x="565608" y="3917601"/>
            <a:ext cx="58257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00C62F-5335-385E-A2A0-EAAA27AD7A4A}"/>
              </a:ext>
            </a:extLst>
          </p:cNvPr>
          <p:cNvCxnSpPr/>
          <p:nvPr/>
        </p:nvCxnSpPr>
        <p:spPr>
          <a:xfrm>
            <a:off x="565608" y="2611252"/>
            <a:ext cx="58257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CD58AE-688E-299C-261C-EA98D7CE71F0}"/>
              </a:ext>
            </a:extLst>
          </p:cNvPr>
          <p:cNvCxnSpPr/>
          <p:nvPr/>
        </p:nvCxnSpPr>
        <p:spPr>
          <a:xfrm>
            <a:off x="565608" y="3156801"/>
            <a:ext cx="58257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CA1A97-609B-A626-CB69-E106743900DB}"/>
              </a:ext>
            </a:extLst>
          </p:cNvPr>
          <p:cNvCxnSpPr/>
          <p:nvPr/>
        </p:nvCxnSpPr>
        <p:spPr>
          <a:xfrm>
            <a:off x="565608" y="4429873"/>
            <a:ext cx="58257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21413B8-2D7D-83D1-CBDF-3B70D240DCD0}"/>
              </a:ext>
            </a:extLst>
          </p:cNvPr>
          <p:cNvSpPr/>
          <p:nvPr/>
        </p:nvSpPr>
        <p:spPr>
          <a:xfrm>
            <a:off x="263951" y="1290294"/>
            <a:ext cx="6759018" cy="437403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5BC819-34E1-74C5-194F-AE178F3D421A}"/>
              </a:ext>
            </a:extLst>
          </p:cNvPr>
          <p:cNvSpPr txBox="1"/>
          <p:nvPr/>
        </p:nvSpPr>
        <p:spPr>
          <a:xfrm>
            <a:off x="6506590" y="3764908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600" b="1" i="0" u="none" strike="noStrike" kern="1200" cap="all" spc="5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rgbClr val="FF0000"/>
                </a:solidFill>
              </a:rPr>
              <a:t>Domestic Steel Production (MT)</a:t>
            </a:r>
          </a:p>
        </p:txBody>
      </p:sp>
    </p:spTree>
    <p:extLst>
      <p:ext uri="{BB962C8B-B14F-4D97-AF65-F5344CB8AC3E}">
        <p14:creationId xmlns:p14="http://schemas.microsoft.com/office/powerpoint/2010/main" val="283861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7F2FE-B5A2-1AA3-E4F2-77A84CC1A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2CDD64E-A9D4-CD4C-AEC5-35E7DB1A2EB7}"/>
              </a:ext>
            </a:extLst>
          </p:cNvPr>
          <p:cNvCxnSpPr/>
          <p:nvPr/>
        </p:nvCxnSpPr>
        <p:spPr>
          <a:xfrm>
            <a:off x="457200" y="7239000"/>
            <a:ext cx="5402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504247-B112-D8FD-A909-89F6B197A6CB}"/>
              </a:ext>
            </a:extLst>
          </p:cNvPr>
          <p:cNvSpPr txBox="1"/>
          <p:nvPr/>
        </p:nvSpPr>
        <p:spPr>
          <a:xfrm>
            <a:off x="652022" y="716526"/>
            <a:ext cx="68436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v"/>
            </a:pPr>
            <a:r>
              <a:rPr lang="en-IN" sz="1600" i="0" dirty="0">
                <a:solidFill>
                  <a:srgbClr val="0070C0"/>
                </a:solidFill>
                <a:effectLst/>
                <a:latin typeface="inherit"/>
                <a:cs typeface="Heebo" panose="020F0502020204030204" pitchFamily="2" charset="-79"/>
              </a:rPr>
              <a:t>Abundant Mineral Resources of Odisha</a:t>
            </a:r>
            <a:endParaRPr lang="en-IN" sz="1600" dirty="0">
              <a:solidFill>
                <a:srgbClr val="0070C0"/>
              </a:solidFill>
              <a:latin typeface="Heebo" panose="020F0502020204030204" pitchFamily="2" charset="-79"/>
              <a:cs typeface="Heebo" panose="020F0502020204030204" pitchFamily="2" charset="-79"/>
            </a:endParaRPr>
          </a:p>
          <a:p>
            <a:pPr algn="l" fontAlgn="base"/>
            <a:r>
              <a:rPr lang="en-US" sz="1600" dirty="0">
                <a:latin typeface="Aptos" panose="02110004020202020204"/>
              </a:rPr>
              <a:t>     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Chromite (96%), Nickel (92%), Bauxite (53%),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Mn.&amp; Iron Ore (35%)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 </a:t>
            </a:r>
          </a:p>
          <a:p>
            <a:pPr algn="l" fontAlgn="base"/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India’s Mineral Reserves.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  <a:defRPr/>
            </a:pPr>
            <a:endParaRPr lang="en-US" sz="1600" dirty="0">
              <a:latin typeface="Aptos" panose="02110004020202020204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Odisha is Contributing 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41.9 %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all Minerals in India in value term. (Rs.38,075 Cr.).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Odisha is India's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largest DRI </a:t>
            </a:r>
            <a:r>
              <a:rPr lang="en-US" sz="1600" b="1" dirty="0">
                <a:latin typeface="Aptos" panose="02110004020202020204"/>
              </a:rPr>
              <a:t>P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roducer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(15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MnTPa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52 operational Steel </a:t>
            </a:r>
            <a:r>
              <a:rPr lang="en-US" sz="1600" b="1" dirty="0">
                <a:latin typeface="Aptos" panose="02110004020202020204"/>
              </a:rPr>
              <a:t>P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lants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with capacity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34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MnTPA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&amp; Targeted to achieve &gt;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130 MTPA  by 2030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ProR"/>
                <a:ea typeface="+mn-ea"/>
                <a:cs typeface="+mn-cs"/>
              </a:rPr>
              <a:t>The state is strategically located as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gateway to ASEA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ProR"/>
                <a:ea typeface="+mn-ea"/>
                <a:cs typeface="+mn-cs"/>
              </a:rPr>
              <a:t>N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ProR"/>
                <a:ea typeface="+mn-ea"/>
                <a:cs typeface="+mn-cs"/>
              </a:rPr>
              <a:t>region having access to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50% of World Economy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yriadProR"/>
                <a:ea typeface="+mn-ea"/>
                <a:cs typeface="+mn-cs"/>
              </a:rPr>
              <a:t>in a span of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 hours.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A343D-6D91-F842-4C25-FD43581D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2"/>
          <a:stretch/>
        </p:blipFill>
        <p:spPr>
          <a:xfrm>
            <a:off x="7954675" y="560784"/>
            <a:ext cx="4070178" cy="28682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6028E2-096D-C7F3-17BF-16B1D8708361}"/>
              </a:ext>
            </a:extLst>
          </p:cNvPr>
          <p:cNvSpPr/>
          <p:nvPr/>
        </p:nvSpPr>
        <p:spPr>
          <a:xfrm>
            <a:off x="523875" y="81155"/>
            <a:ext cx="12192000" cy="580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</a:rPr>
              <a:t>Odisha Steel Sector Overview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994E7-F93B-63DC-6F7E-CB60B833C70F}"/>
              </a:ext>
            </a:extLst>
          </p:cNvPr>
          <p:cNvCxnSpPr/>
          <p:nvPr/>
        </p:nvCxnSpPr>
        <p:spPr>
          <a:xfrm>
            <a:off x="0" y="69532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67083F-5F21-5807-B1E4-71585D0E90C0}"/>
              </a:ext>
            </a:extLst>
          </p:cNvPr>
          <p:cNvSpPr txBox="1"/>
          <p:nvPr/>
        </p:nvSpPr>
        <p:spPr>
          <a:xfrm>
            <a:off x="652022" y="4346793"/>
            <a:ext cx="6358378" cy="21491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ProR"/>
                <a:ea typeface="+mn-ea"/>
                <a:cs typeface="+mn-cs"/>
              </a:rPr>
              <a:t>For Ease of doing business, Odisha has numerous facilities: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727075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ProR"/>
                <a:ea typeface="+mn-ea"/>
                <a:cs typeface="+mn-cs"/>
              </a:rPr>
              <a:t>Capital Investment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ProR"/>
                <a:ea typeface="+mn-ea"/>
                <a:cs typeface="+mn-cs"/>
              </a:rPr>
              <a:t>Subsidy of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20%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ProR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ProR"/>
                <a:ea typeface="+mn-ea"/>
                <a:cs typeface="+mn-cs"/>
              </a:rPr>
              <a:t>with no Upper Cap Limit </a:t>
            </a:r>
          </a:p>
          <a:p>
            <a:pPr marL="727075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100%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ProR"/>
                <a:ea typeface="+mn-ea"/>
                <a:cs typeface="+mn-cs"/>
              </a:rPr>
              <a:t> Reimbursement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ProR"/>
                <a:ea typeface="+mn-ea"/>
                <a:cs typeface="+mn-cs"/>
              </a:rPr>
              <a:t>of Net SGST paid </a:t>
            </a:r>
          </a:p>
          <a:p>
            <a:pPr marL="727075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600" b="1" dirty="0">
                <a:solidFill>
                  <a:srgbClr val="0070C0"/>
                </a:solidFill>
                <a:latin typeface="MyriadProR"/>
              </a:rPr>
              <a:t>Pioneer in </a:t>
            </a:r>
            <a:r>
              <a:rPr lang="en-US" sz="1600" b="1" dirty="0">
                <a:solidFill>
                  <a:srgbClr val="C00000"/>
                </a:solidFill>
                <a:latin typeface="MyriadProR"/>
              </a:rPr>
              <a:t>Single Window </a:t>
            </a:r>
            <a:r>
              <a:rPr lang="en-US" sz="1600" b="1" dirty="0">
                <a:solidFill>
                  <a:srgbClr val="0070C0"/>
                </a:solidFill>
                <a:latin typeface="MyriadProR"/>
              </a:rPr>
              <a:t>Facilitation</a:t>
            </a:r>
          </a:p>
          <a:p>
            <a:pPr marL="727075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Strategic Location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(3 Ports &amp; 5 Airports)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ProR"/>
              <a:ea typeface="+mn-ea"/>
              <a:cs typeface="+mn-cs"/>
            </a:endParaRPr>
          </a:p>
          <a:p>
            <a:pPr marL="727075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100%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yriadProR"/>
                <a:ea typeface="+mn-ea"/>
                <a:cs typeface="+mn-cs"/>
              </a:rPr>
              <a:t>reimbursement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ProR"/>
                <a:ea typeface="+mn-ea"/>
                <a:cs typeface="+mn-cs"/>
              </a:rPr>
              <a:t>of ESI / EPF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ProR"/>
                <a:ea typeface="+mn-ea"/>
                <a:cs typeface="+mn-cs"/>
              </a:rPr>
              <a:t>upto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yriadProR"/>
                <a:ea typeface="+mn-ea"/>
                <a:cs typeface="+mn-cs"/>
              </a:rPr>
              <a:t> 7 Years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MyriadProR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AB3E78-C723-EDEB-A46F-E9843CE8D674}"/>
              </a:ext>
            </a:extLst>
          </p:cNvPr>
          <p:cNvSpPr/>
          <p:nvPr/>
        </p:nvSpPr>
        <p:spPr>
          <a:xfrm>
            <a:off x="627442" y="4297082"/>
            <a:ext cx="6579603" cy="24085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8A4F863-2BC8-A48D-A0C1-D9D52124A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8393364"/>
              </p:ext>
            </p:extLst>
          </p:nvPr>
        </p:nvGraphicFramePr>
        <p:xfrm>
          <a:off x="7010400" y="3541724"/>
          <a:ext cx="4936172" cy="3010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520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8" y="122851"/>
            <a:ext cx="74724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002060"/>
                </a:solidFill>
              </a:rPr>
              <a:t>Odisha:</a:t>
            </a:r>
            <a:r>
              <a:rPr sz="3200" b="1" spc="-180" dirty="0">
                <a:solidFill>
                  <a:srgbClr val="002060"/>
                </a:solidFill>
              </a:rPr>
              <a:t> </a:t>
            </a:r>
            <a:r>
              <a:rPr sz="3200" b="1" spc="-50" dirty="0">
                <a:solidFill>
                  <a:srgbClr val="002060"/>
                </a:solidFill>
              </a:rPr>
              <a:t>Steel</a:t>
            </a:r>
            <a:r>
              <a:rPr sz="3200" b="1" spc="-204" dirty="0">
                <a:solidFill>
                  <a:srgbClr val="002060"/>
                </a:solidFill>
              </a:rPr>
              <a:t> </a:t>
            </a:r>
            <a:r>
              <a:rPr sz="3200" b="1" spc="-10" dirty="0">
                <a:solidFill>
                  <a:srgbClr val="002060"/>
                </a:solidFill>
              </a:rPr>
              <a:t>Industry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E38D02-32C7-53BB-A9FF-19742DD01AFB}"/>
              </a:ext>
            </a:extLst>
          </p:cNvPr>
          <p:cNvGrpSpPr/>
          <p:nvPr/>
        </p:nvGrpSpPr>
        <p:grpSpPr>
          <a:xfrm>
            <a:off x="5743238" y="1075478"/>
            <a:ext cx="5998378" cy="3271012"/>
            <a:chOff x="6103111" y="257683"/>
            <a:chExt cx="5998378" cy="3271012"/>
          </a:xfrm>
        </p:grpSpPr>
        <p:grpSp>
          <p:nvGrpSpPr>
            <p:cNvPr id="3" name="object 3"/>
            <p:cNvGrpSpPr/>
            <p:nvPr/>
          </p:nvGrpSpPr>
          <p:grpSpPr>
            <a:xfrm>
              <a:off x="6448084" y="957833"/>
              <a:ext cx="5653405" cy="2170430"/>
              <a:chOff x="6417817" y="947927"/>
              <a:chExt cx="5653405" cy="217043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6633972" y="1135379"/>
                <a:ext cx="4719955" cy="1978025"/>
              </a:xfrm>
              <a:custGeom>
                <a:avLst/>
                <a:gdLst/>
                <a:ahLst/>
                <a:cxnLst/>
                <a:rect l="l" t="t" r="r" b="b"/>
                <a:pathLst>
                  <a:path w="4719955" h="1978025">
                    <a:moveTo>
                      <a:pt x="196596" y="653796"/>
                    </a:moveTo>
                    <a:lnTo>
                      <a:pt x="0" y="653796"/>
                    </a:lnTo>
                    <a:lnTo>
                      <a:pt x="0" y="1977644"/>
                    </a:lnTo>
                    <a:lnTo>
                      <a:pt x="196596" y="1977644"/>
                    </a:lnTo>
                    <a:lnTo>
                      <a:pt x="196596" y="653796"/>
                    </a:lnTo>
                    <a:close/>
                  </a:path>
                  <a:path w="4719955" h="1978025">
                    <a:moveTo>
                      <a:pt x="1327404" y="403860"/>
                    </a:moveTo>
                    <a:lnTo>
                      <a:pt x="1130808" y="403860"/>
                    </a:lnTo>
                    <a:lnTo>
                      <a:pt x="1130808" y="1977644"/>
                    </a:lnTo>
                    <a:lnTo>
                      <a:pt x="1327404" y="1977644"/>
                    </a:lnTo>
                    <a:lnTo>
                      <a:pt x="1327404" y="403860"/>
                    </a:lnTo>
                    <a:close/>
                  </a:path>
                  <a:path w="4719955" h="1978025">
                    <a:moveTo>
                      <a:pt x="2458212" y="370332"/>
                    </a:moveTo>
                    <a:lnTo>
                      <a:pt x="2261616" y="370332"/>
                    </a:lnTo>
                    <a:lnTo>
                      <a:pt x="2261616" y="1977644"/>
                    </a:lnTo>
                    <a:lnTo>
                      <a:pt x="2458212" y="1977644"/>
                    </a:lnTo>
                    <a:lnTo>
                      <a:pt x="2458212" y="370332"/>
                    </a:lnTo>
                    <a:close/>
                  </a:path>
                  <a:path w="4719955" h="1978025">
                    <a:moveTo>
                      <a:pt x="3589020" y="292608"/>
                    </a:moveTo>
                    <a:lnTo>
                      <a:pt x="3392424" y="292608"/>
                    </a:lnTo>
                    <a:lnTo>
                      <a:pt x="3392424" y="1977644"/>
                    </a:lnTo>
                    <a:lnTo>
                      <a:pt x="3589020" y="1977644"/>
                    </a:lnTo>
                    <a:lnTo>
                      <a:pt x="3589020" y="292608"/>
                    </a:lnTo>
                    <a:close/>
                  </a:path>
                  <a:path w="4719955" h="1978025">
                    <a:moveTo>
                      <a:pt x="4719828" y="0"/>
                    </a:moveTo>
                    <a:lnTo>
                      <a:pt x="4521708" y="0"/>
                    </a:lnTo>
                    <a:lnTo>
                      <a:pt x="4521708" y="1977644"/>
                    </a:lnTo>
                    <a:lnTo>
                      <a:pt x="4719828" y="1977644"/>
                    </a:lnTo>
                    <a:lnTo>
                      <a:pt x="4719828" y="0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6633971" y="1135379"/>
                <a:ext cx="4719955" cy="1978025"/>
              </a:xfrm>
              <a:custGeom>
                <a:avLst/>
                <a:gdLst/>
                <a:ahLst/>
                <a:cxnLst/>
                <a:rect l="l" t="t" r="r" b="b"/>
                <a:pathLst>
                  <a:path w="4719955" h="1978025">
                    <a:moveTo>
                      <a:pt x="0" y="653796"/>
                    </a:moveTo>
                    <a:lnTo>
                      <a:pt x="196596" y="653796"/>
                    </a:lnTo>
                    <a:lnTo>
                      <a:pt x="196596" y="1977644"/>
                    </a:lnTo>
                    <a:lnTo>
                      <a:pt x="0" y="1977644"/>
                    </a:lnTo>
                    <a:lnTo>
                      <a:pt x="0" y="653796"/>
                    </a:lnTo>
                    <a:close/>
                  </a:path>
                  <a:path w="4719955" h="1978025">
                    <a:moveTo>
                      <a:pt x="1130807" y="403860"/>
                    </a:moveTo>
                    <a:lnTo>
                      <a:pt x="1327403" y="403860"/>
                    </a:lnTo>
                    <a:lnTo>
                      <a:pt x="1327403" y="1977644"/>
                    </a:lnTo>
                    <a:lnTo>
                      <a:pt x="1130807" y="1977644"/>
                    </a:lnTo>
                    <a:lnTo>
                      <a:pt x="1130807" y="403860"/>
                    </a:lnTo>
                    <a:close/>
                  </a:path>
                  <a:path w="4719955" h="1978025">
                    <a:moveTo>
                      <a:pt x="2261616" y="370332"/>
                    </a:moveTo>
                    <a:lnTo>
                      <a:pt x="2458211" y="370332"/>
                    </a:lnTo>
                    <a:lnTo>
                      <a:pt x="2458211" y="1977644"/>
                    </a:lnTo>
                    <a:lnTo>
                      <a:pt x="2261616" y="1977644"/>
                    </a:lnTo>
                    <a:lnTo>
                      <a:pt x="2261616" y="370332"/>
                    </a:lnTo>
                    <a:close/>
                  </a:path>
                  <a:path w="4719955" h="1978025">
                    <a:moveTo>
                      <a:pt x="3392424" y="292608"/>
                    </a:moveTo>
                    <a:lnTo>
                      <a:pt x="3589020" y="292608"/>
                    </a:lnTo>
                    <a:lnTo>
                      <a:pt x="3589020" y="1977644"/>
                    </a:lnTo>
                    <a:lnTo>
                      <a:pt x="3392424" y="1977644"/>
                    </a:lnTo>
                    <a:lnTo>
                      <a:pt x="3392424" y="292608"/>
                    </a:lnTo>
                    <a:close/>
                  </a:path>
                  <a:path w="4719955" h="1978025">
                    <a:moveTo>
                      <a:pt x="4521708" y="0"/>
                    </a:moveTo>
                    <a:lnTo>
                      <a:pt x="4719828" y="0"/>
                    </a:lnTo>
                    <a:lnTo>
                      <a:pt x="4719828" y="1977644"/>
                    </a:lnTo>
                    <a:lnTo>
                      <a:pt x="4521708" y="1977644"/>
                    </a:lnTo>
                    <a:lnTo>
                      <a:pt x="4521708" y="0"/>
                    </a:lnTo>
                    <a:close/>
                  </a:path>
                </a:pathLst>
              </a:custGeom>
              <a:ln w="9525">
                <a:solidFill>
                  <a:srgbClr val="006FC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6883908" y="2407919"/>
                <a:ext cx="4719955" cy="705485"/>
              </a:xfrm>
              <a:custGeom>
                <a:avLst/>
                <a:gdLst/>
                <a:ahLst/>
                <a:cxnLst/>
                <a:rect l="l" t="t" r="r" b="b"/>
                <a:pathLst>
                  <a:path w="4719955" h="705485">
                    <a:moveTo>
                      <a:pt x="198120" y="359664"/>
                    </a:moveTo>
                    <a:lnTo>
                      <a:pt x="0" y="359664"/>
                    </a:lnTo>
                    <a:lnTo>
                      <a:pt x="0" y="705104"/>
                    </a:lnTo>
                    <a:lnTo>
                      <a:pt x="198120" y="705104"/>
                    </a:lnTo>
                    <a:lnTo>
                      <a:pt x="198120" y="359664"/>
                    </a:lnTo>
                    <a:close/>
                  </a:path>
                  <a:path w="4719955" h="705485">
                    <a:moveTo>
                      <a:pt x="1328928" y="266700"/>
                    </a:moveTo>
                    <a:lnTo>
                      <a:pt x="1130808" y="266700"/>
                    </a:lnTo>
                    <a:lnTo>
                      <a:pt x="1130808" y="705104"/>
                    </a:lnTo>
                    <a:lnTo>
                      <a:pt x="1328928" y="705104"/>
                    </a:lnTo>
                    <a:lnTo>
                      <a:pt x="1328928" y="266700"/>
                    </a:lnTo>
                    <a:close/>
                  </a:path>
                  <a:path w="4719955" h="705485">
                    <a:moveTo>
                      <a:pt x="2459736" y="188976"/>
                    </a:moveTo>
                    <a:lnTo>
                      <a:pt x="2261616" y="188976"/>
                    </a:lnTo>
                    <a:lnTo>
                      <a:pt x="2261616" y="705104"/>
                    </a:lnTo>
                    <a:lnTo>
                      <a:pt x="2459736" y="705104"/>
                    </a:lnTo>
                    <a:lnTo>
                      <a:pt x="2459736" y="188976"/>
                    </a:lnTo>
                    <a:close/>
                  </a:path>
                  <a:path w="4719955" h="705485">
                    <a:moveTo>
                      <a:pt x="3589020" y="170688"/>
                    </a:moveTo>
                    <a:lnTo>
                      <a:pt x="3392424" y="170688"/>
                    </a:lnTo>
                    <a:lnTo>
                      <a:pt x="3392424" y="705104"/>
                    </a:lnTo>
                    <a:lnTo>
                      <a:pt x="3589020" y="705104"/>
                    </a:lnTo>
                    <a:lnTo>
                      <a:pt x="3589020" y="170688"/>
                    </a:lnTo>
                    <a:close/>
                  </a:path>
                  <a:path w="4719955" h="705485">
                    <a:moveTo>
                      <a:pt x="4719828" y="0"/>
                    </a:moveTo>
                    <a:lnTo>
                      <a:pt x="4523232" y="0"/>
                    </a:lnTo>
                    <a:lnTo>
                      <a:pt x="4523232" y="705104"/>
                    </a:lnTo>
                    <a:lnTo>
                      <a:pt x="4719828" y="705104"/>
                    </a:lnTo>
                    <a:lnTo>
                      <a:pt x="4719828" y="0"/>
                    </a:lnTo>
                    <a:close/>
                  </a:path>
                </a:pathLst>
              </a:custGeom>
              <a:solidFill>
                <a:srgbClr val="00AFE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7135368" y="947927"/>
                <a:ext cx="4719955" cy="2165350"/>
              </a:xfrm>
              <a:custGeom>
                <a:avLst/>
                <a:gdLst/>
                <a:ahLst/>
                <a:cxnLst/>
                <a:rect l="l" t="t" r="r" b="b"/>
                <a:pathLst>
                  <a:path w="4719955" h="2165350">
                    <a:moveTo>
                      <a:pt x="196596" y="845820"/>
                    </a:moveTo>
                    <a:lnTo>
                      <a:pt x="0" y="845820"/>
                    </a:lnTo>
                    <a:lnTo>
                      <a:pt x="0" y="2165096"/>
                    </a:lnTo>
                    <a:lnTo>
                      <a:pt x="196596" y="2165096"/>
                    </a:lnTo>
                    <a:lnTo>
                      <a:pt x="196596" y="845820"/>
                    </a:lnTo>
                    <a:close/>
                  </a:path>
                  <a:path w="4719955" h="2165350">
                    <a:moveTo>
                      <a:pt x="1327404" y="534924"/>
                    </a:moveTo>
                    <a:lnTo>
                      <a:pt x="1130808" y="534924"/>
                    </a:lnTo>
                    <a:lnTo>
                      <a:pt x="1130808" y="2165096"/>
                    </a:lnTo>
                    <a:lnTo>
                      <a:pt x="1327404" y="2165096"/>
                    </a:lnTo>
                    <a:lnTo>
                      <a:pt x="1327404" y="534924"/>
                    </a:lnTo>
                    <a:close/>
                  </a:path>
                  <a:path w="4719955" h="2165350">
                    <a:moveTo>
                      <a:pt x="2458212" y="312420"/>
                    </a:moveTo>
                    <a:lnTo>
                      <a:pt x="2261616" y="312420"/>
                    </a:lnTo>
                    <a:lnTo>
                      <a:pt x="2261616" y="2165096"/>
                    </a:lnTo>
                    <a:lnTo>
                      <a:pt x="2458212" y="2165096"/>
                    </a:lnTo>
                    <a:lnTo>
                      <a:pt x="2458212" y="312420"/>
                    </a:lnTo>
                    <a:close/>
                  </a:path>
                  <a:path w="4719955" h="2165350">
                    <a:moveTo>
                      <a:pt x="3589020" y="263652"/>
                    </a:moveTo>
                    <a:lnTo>
                      <a:pt x="3390900" y="263652"/>
                    </a:lnTo>
                    <a:lnTo>
                      <a:pt x="3390900" y="2165096"/>
                    </a:lnTo>
                    <a:lnTo>
                      <a:pt x="3589020" y="2165096"/>
                    </a:lnTo>
                    <a:lnTo>
                      <a:pt x="3589020" y="263652"/>
                    </a:lnTo>
                    <a:close/>
                  </a:path>
                  <a:path w="4719955" h="2165350">
                    <a:moveTo>
                      <a:pt x="4719828" y="0"/>
                    </a:moveTo>
                    <a:lnTo>
                      <a:pt x="4521708" y="0"/>
                    </a:lnTo>
                    <a:lnTo>
                      <a:pt x="4521708" y="2165096"/>
                    </a:lnTo>
                    <a:lnTo>
                      <a:pt x="4719828" y="2165096"/>
                    </a:lnTo>
                    <a:lnTo>
                      <a:pt x="4719828" y="0"/>
                    </a:lnTo>
                    <a:close/>
                  </a:path>
                </a:pathLst>
              </a:custGeom>
              <a:solidFill>
                <a:srgbClr val="83CAEB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6417817" y="3113023"/>
                <a:ext cx="56534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653405">
                    <a:moveTo>
                      <a:pt x="0" y="0"/>
                    </a:moveTo>
                    <a:lnTo>
                      <a:pt x="5653151" y="0"/>
                    </a:lnTo>
                  </a:path>
                </a:pathLst>
              </a:custGeom>
              <a:ln w="9525">
                <a:solidFill>
                  <a:srgbClr val="D9D9D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9"/>
            <p:cNvSpPr txBox="1"/>
            <p:nvPr/>
          </p:nvSpPr>
          <p:spPr>
            <a:xfrm>
              <a:off x="6583171" y="1572005"/>
              <a:ext cx="30162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16.54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7713980" y="1323213"/>
              <a:ext cx="30162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19.27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8844788" y="1288796"/>
              <a:ext cx="30162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19.65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10005821" y="1210766"/>
              <a:ext cx="240665" cy="1631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404040"/>
                  </a:solidFill>
                  <a:latin typeface="Trebuchet MS"/>
                  <a:cs typeface="Trebuchet MS"/>
                </a:rPr>
                <a:t>20.5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1106150" y="917828"/>
              <a:ext cx="30162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23.72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894703" y="2550414"/>
              <a:ext cx="17970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5" dirty="0">
                  <a:solidFill>
                    <a:srgbClr val="404040"/>
                  </a:solidFill>
                  <a:latin typeface="Trebuchet MS"/>
                  <a:cs typeface="Trebuchet MS"/>
                </a:rPr>
                <a:t>5.8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7995031" y="2457450"/>
              <a:ext cx="24066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404040"/>
                  </a:solidFill>
                  <a:latin typeface="Trebuchet MS"/>
                  <a:cs typeface="Trebuchet MS"/>
                </a:rPr>
                <a:t>6.82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125839" y="2379979"/>
              <a:ext cx="24066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404040"/>
                  </a:solidFill>
                  <a:latin typeface="Trebuchet MS"/>
                  <a:cs typeface="Trebuchet MS"/>
                </a:rPr>
                <a:t>7.67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0256646" y="2361946"/>
              <a:ext cx="24066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404040"/>
                  </a:solidFill>
                  <a:latin typeface="Trebuchet MS"/>
                  <a:cs typeface="Trebuchet MS"/>
                </a:rPr>
                <a:t>7.87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1387455" y="2191639"/>
              <a:ext cx="24066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20" dirty="0">
                  <a:solidFill>
                    <a:srgbClr val="404040"/>
                  </a:solidFill>
                  <a:latin typeface="Trebuchet MS"/>
                  <a:cs typeface="Trebuchet MS"/>
                </a:rPr>
                <a:t>9.74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7084314" y="1576578"/>
              <a:ext cx="30162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16.49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8215121" y="1266825"/>
              <a:ext cx="30162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19.89</a:t>
              </a:r>
              <a:endParaRPr sz="900" dirty="0">
                <a:latin typeface="Trebuchet MS"/>
                <a:cs typeface="Trebuchet MS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9345930" y="1043685"/>
              <a:ext cx="30162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22.34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0476738" y="995298"/>
              <a:ext cx="30162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22.87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11607545" y="731011"/>
              <a:ext cx="301625" cy="1625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900" spc="-10" dirty="0">
                  <a:solidFill>
                    <a:srgbClr val="404040"/>
                  </a:solidFill>
                  <a:latin typeface="Trebuchet MS"/>
                  <a:cs typeface="Trebuchet MS"/>
                </a:rPr>
                <a:t>25.77</a:t>
              </a:r>
              <a:endParaRPr sz="900">
                <a:latin typeface="Trebuchet MS"/>
                <a:cs typeface="Trebuchet MS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184519" y="2990850"/>
              <a:ext cx="107314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50" dirty="0">
                  <a:solidFill>
                    <a:srgbClr val="585858"/>
                  </a:solidFill>
                  <a:latin typeface="Trebuchet MS"/>
                  <a:cs typeface="Trebuchet MS"/>
                </a:rPr>
                <a:t>2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184519" y="2535173"/>
              <a:ext cx="107314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50" dirty="0">
                  <a:solidFill>
                    <a:srgbClr val="585858"/>
                  </a:solidFill>
                  <a:latin typeface="Trebuchet MS"/>
                  <a:cs typeface="Trebuchet MS"/>
                </a:rPr>
                <a:t>7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6103111" y="2079752"/>
              <a:ext cx="18732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25" dirty="0">
                  <a:solidFill>
                    <a:srgbClr val="585858"/>
                  </a:solidFill>
                  <a:latin typeface="Trebuchet MS"/>
                  <a:cs typeface="Trebuchet MS"/>
                </a:rPr>
                <a:t>12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6103111" y="1624076"/>
              <a:ext cx="18732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25" dirty="0">
                  <a:solidFill>
                    <a:srgbClr val="585858"/>
                  </a:solidFill>
                  <a:latin typeface="Trebuchet MS"/>
                  <a:cs typeface="Trebuchet MS"/>
                </a:rPr>
                <a:t>17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6103111" y="1168653"/>
              <a:ext cx="18732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25" dirty="0">
                  <a:solidFill>
                    <a:srgbClr val="585858"/>
                  </a:solidFill>
                  <a:latin typeface="Trebuchet MS"/>
                  <a:cs typeface="Trebuchet MS"/>
                </a:rPr>
                <a:t>22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6103111" y="712978"/>
              <a:ext cx="18732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25" dirty="0">
                  <a:solidFill>
                    <a:srgbClr val="585858"/>
                  </a:solidFill>
                  <a:latin typeface="Trebuchet MS"/>
                  <a:cs typeface="Trebuchet MS"/>
                </a:rPr>
                <a:t>27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6103111" y="257683"/>
              <a:ext cx="18732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spc="-25" dirty="0">
                  <a:solidFill>
                    <a:srgbClr val="585858"/>
                  </a:solidFill>
                  <a:latin typeface="Trebuchet MS"/>
                  <a:cs typeface="Trebuchet MS"/>
                </a:rPr>
                <a:t>32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701790" y="3187065"/>
              <a:ext cx="56388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585858"/>
                  </a:solidFill>
                  <a:latin typeface="Trebuchet MS"/>
                  <a:cs typeface="Trebuchet MS"/>
                </a:rPr>
                <a:t>2017-</a:t>
              </a:r>
              <a:r>
                <a:rPr sz="1200" spc="-25" dirty="0">
                  <a:solidFill>
                    <a:srgbClr val="585858"/>
                  </a:solidFill>
                  <a:latin typeface="Trebuchet MS"/>
                  <a:cs typeface="Trebuchet MS"/>
                </a:rPr>
                <a:t>18</a:t>
              </a:r>
              <a:endParaRPr sz="1200" dirty="0">
                <a:latin typeface="Trebuchet MS"/>
                <a:cs typeface="Trebuchet MS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8774683" y="3187065"/>
              <a:ext cx="807720" cy="34163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9055" algn="r">
                <a:lnSpc>
                  <a:spcPts val="1245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585858"/>
                  </a:solidFill>
                  <a:latin typeface="Trebuchet MS"/>
                  <a:cs typeface="Trebuchet MS"/>
                </a:rPr>
                <a:t>2019-</a:t>
              </a:r>
              <a:r>
                <a:rPr sz="1200" spc="-25" dirty="0">
                  <a:solidFill>
                    <a:srgbClr val="585858"/>
                  </a:solidFill>
                  <a:latin typeface="Trebuchet MS"/>
                  <a:cs typeface="Trebuchet MS"/>
                </a:rPr>
                <a:t>20</a:t>
              </a:r>
              <a:endParaRPr sz="1200">
                <a:latin typeface="Trebuchet MS"/>
                <a:cs typeface="Trebuchet MS"/>
              </a:endParaRPr>
            </a:p>
            <a:p>
              <a:pPr marR="5080" algn="r">
                <a:lnSpc>
                  <a:spcPts val="1245"/>
                </a:lnSpc>
              </a:pPr>
              <a:r>
                <a:rPr sz="1200" dirty="0">
                  <a:solidFill>
                    <a:srgbClr val="585858"/>
                  </a:solidFill>
                  <a:latin typeface="Trebuchet MS"/>
                  <a:cs typeface="Trebuchet MS"/>
                </a:rPr>
                <a:t>Sponge</a:t>
              </a:r>
              <a:r>
                <a:rPr sz="1200" spc="-70" dirty="0">
                  <a:solidFill>
                    <a:srgbClr val="585858"/>
                  </a:solidFill>
                  <a:latin typeface="Trebuchet MS"/>
                  <a:cs typeface="Trebuchet MS"/>
                </a:rPr>
                <a:t> </a:t>
              </a:r>
              <a:r>
                <a:rPr sz="1200" spc="-20" dirty="0">
                  <a:solidFill>
                    <a:srgbClr val="585858"/>
                  </a:solidFill>
                  <a:latin typeface="Trebuchet MS"/>
                  <a:cs typeface="Trebuchet MS"/>
                </a:rPr>
                <a:t>Iron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9826879" y="3187065"/>
              <a:ext cx="831215" cy="34163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035">
                <a:lnSpc>
                  <a:spcPts val="1245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585858"/>
                  </a:solidFill>
                  <a:latin typeface="Trebuchet MS"/>
                  <a:cs typeface="Trebuchet MS"/>
                </a:rPr>
                <a:t>2020-</a:t>
              </a:r>
              <a:r>
                <a:rPr sz="1200" spc="-25" dirty="0">
                  <a:solidFill>
                    <a:srgbClr val="585858"/>
                  </a:solidFill>
                  <a:latin typeface="Trebuchet MS"/>
                  <a:cs typeface="Trebuchet MS"/>
                </a:rPr>
                <a:t>21</a:t>
              </a:r>
              <a:endParaRPr sz="1200">
                <a:latin typeface="Trebuchet MS"/>
                <a:cs typeface="Trebuchet MS"/>
              </a:endParaRPr>
            </a:p>
            <a:p>
              <a:pPr marL="12700">
                <a:lnSpc>
                  <a:spcPts val="1245"/>
                </a:lnSpc>
              </a:pPr>
              <a:r>
                <a:rPr sz="1200" spc="-10" dirty="0">
                  <a:solidFill>
                    <a:srgbClr val="585858"/>
                  </a:solidFill>
                  <a:latin typeface="Trebuchet MS"/>
                  <a:cs typeface="Trebuchet MS"/>
                </a:rPr>
                <a:t>Pellets</a:t>
              </a:r>
              <a:endParaRPr sz="1200">
                <a:latin typeface="Trebuchet MS"/>
                <a:cs typeface="Trebuchet MS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11225021" y="3187065"/>
              <a:ext cx="56388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585858"/>
                  </a:solidFill>
                  <a:latin typeface="Trebuchet MS"/>
                  <a:cs typeface="Trebuchet MS"/>
                </a:rPr>
                <a:t>2021-</a:t>
              </a:r>
              <a:r>
                <a:rPr sz="1200" spc="-25" dirty="0">
                  <a:solidFill>
                    <a:srgbClr val="585858"/>
                  </a:solidFill>
                  <a:latin typeface="Trebuchet MS"/>
                  <a:cs typeface="Trebuchet MS"/>
                </a:rPr>
                <a:t>22</a:t>
              </a:r>
              <a:endParaRPr sz="1200">
                <a:latin typeface="Trebuchet MS"/>
                <a:cs typeface="Trebuchet MS"/>
              </a:endParaRPr>
            </a:p>
          </p:txBody>
        </p:sp>
        <p:grpSp>
          <p:nvGrpSpPr>
            <p:cNvPr id="36" name="object 36"/>
            <p:cNvGrpSpPr/>
            <p:nvPr/>
          </p:nvGrpSpPr>
          <p:grpSpPr>
            <a:xfrm>
              <a:off x="8055673" y="3396113"/>
              <a:ext cx="93345" cy="93345"/>
              <a:chOff x="8055673" y="3396113"/>
              <a:chExt cx="93345" cy="93345"/>
            </a:xfrm>
          </p:grpSpPr>
          <p:sp>
            <p:nvSpPr>
              <p:cNvPr id="37" name="object 37"/>
              <p:cNvSpPr/>
              <p:nvPr/>
            </p:nvSpPr>
            <p:spPr>
              <a:xfrm>
                <a:off x="8060435" y="3400875"/>
                <a:ext cx="83820" cy="83820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83820">
                    <a:moveTo>
                      <a:pt x="83496" y="0"/>
                    </a:moveTo>
                    <a:lnTo>
                      <a:pt x="0" y="0"/>
                    </a:lnTo>
                    <a:lnTo>
                      <a:pt x="0" y="83496"/>
                    </a:lnTo>
                    <a:lnTo>
                      <a:pt x="83496" y="83496"/>
                    </a:lnTo>
                    <a:lnTo>
                      <a:pt x="83496" y="0"/>
                    </a:lnTo>
                    <a:close/>
                  </a:path>
                </a:pathLst>
              </a:custGeom>
              <a:solidFill>
                <a:srgbClr val="006F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8060435" y="3400875"/>
                <a:ext cx="83820" cy="83820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83820">
                    <a:moveTo>
                      <a:pt x="0" y="83496"/>
                    </a:moveTo>
                    <a:lnTo>
                      <a:pt x="83496" y="83496"/>
                    </a:lnTo>
                    <a:lnTo>
                      <a:pt x="83496" y="0"/>
                    </a:lnTo>
                    <a:lnTo>
                      <a:pt x="0" y="0"/>
                    </a:lnTo>
                    <a:lnTo>
                      <a:pt x="0" y="83496"/>
                    </a:lnTo>
                    <a:close/>
                  </a:path>
                </a:pathLst>
              </a:custGeom>
              <a:ln w="9525">
                <a:solidFill>
                  <a:srgbClr val="006FC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9" name="object 39"/>
            <p:cNvSpPr txBox="1"/>
            <p:nvPr/>
          </p:nvSpPr>
          <p:spPr>
            <a:xfrm>
              <a:off x="7832597" y="3187065"/>
              <a:ext cx="697230" cy="34163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ts val="1245"/>
                </a:lnSpc>
                <a:spcBef>
                  <a:spcPts val="100"/>
                </a:spcBef>
              </a:pPr>
              <a:r>
                <a:rPr sz="1200" dirty="0">
                  <a:solidFill>
                    <a:srgbClr val="585858"/>
                  </a:solidFill>
                  <a:latin typeface="Trebuchet MS"/>
                  <a:cs typeface="Trebuchet MS"/>
                </a:rPr>
                <a:t>2018-</a:t>
              </a:r>
              <a:r>
                <a:rPr sz="1200" spc="-25" dirty="0">
                  <a:solidFill>
                    <a:srgbClr val="585858"/>
                  </a:solidFill>
                  <a:latin typeface="Trebuchet MS"/>
                  <a:cs typeface="Trebuchet MS"/>
                </a:rPr>
                <a:t>19</a:t>
              </a:r>
              <a:endParaRPr sz="1200" dirty="0">
                <a:latin typeface="Trebuchet MS"/>
                <a:cs typeface="Trebuchet MS"/>
              </a:endParaRPr>
            </a:p>
            <a:p>
              <a:pPr marL="349250">
                <a:lnSpc>
                  <a:spcPts val="1245"/>
                </a:lnSpc>
              </a:pPr>
              <a:r>
                <a:rPr sz="1200" spc="-20" dirty="0">
                  <a:solidFill>
                    <a:srgbClr val="585858"/>
                  </a:solidFill>
                  <a:latin typeface="Trebuchet MS"/>
                  <a:cs typeface="Trebuchet MS"/>
                </a:rPr>
                <a:t>Steel</a:t>
              </a:r>
              <a:endParaRPr sz="1200" dirty="0">
                <a:latin typeface="Trebuchet MS"/>
                <a:cs typeface="Trebuchet M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665718" y="3400875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20">
                  <a:moveTo>
                    <a:pt x="83496" y="0"/>
                  </a:moveTo>
                  <a:lnTo>
                    <a:pt x="0" y="0"/>
                  </a:lnTo>
                  <a:lnTo>
                    <a:pt x="0" y="83496"/>
                  </a:lnTo>
                  <a:lnTo>
                    <a:pt x="83496" y="83496"/>
                  </a:lnTo>
                  <a:lnTo>
                    <a:pt x="8349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717913" y="3400875"/>
              <a:ext cx="83820" cy="83820"/>
            </a:xfrm>
            <a:custGeom>
              <a:avLst/>
              <a:gdLst/>
              <a:ahLst/>
              <a:cxnLst/>
              <a:rect l="l" t="t" r="r" b="b"/>
              <a:pathLst>
                <a:path w="83820" h="83820">
                  <a:moveTo>
                    <a:pt x="83496" y="0"/>
                  </a:moveTo>
                  <a:lnTo>
                    <a:pt x="0" y="0"/>
                  </a:lnTo>
                  <a:lnTo>
                    <a:pt x="0" y="83496"/>
                  </a:lnTo>
                  <a:lnTo>
                    <a:pt x="83496" y="83496"/>
                  </a:lnTo>
                  <a:lnTo>
                    <a:pt x="83496" y="0"/>
                  </a:lnTo>
                  <a:close/>
                </a:path>
              </a:pathLst>
            </a:custGeom>
            <a:solidFill>
              <a:srgbClr val="83C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201705" y="4443644"/>
            <a:ext cx="24206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u="sng" spc="-2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Department</a:t>
            </a:r>
            <a:r>
              <a:rPr sz="800" u="sng" spc="-7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3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of</a:t>
            </a:r>
            <a:r>
              <a:rPr sz="800" u="sng" spc="-6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2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Steel</a:t>
            </a:r>
            <a:r>
              <a:rPr sz="800" u="sng" spc="-3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and</a:t>
            </a:r>
            <a:r>
              <a:rPr sz="800" u="sng" spc="-7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Mines,</a:t>
            </a:r>
            <a:r>
              <a:rPr sz="800" u="sng" spc="-7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2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Government</a:t>
            </a:r>
            <a:r>
              <a:rPr sz="800" u="sng" spc="-55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3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of</a:t>
            </a:r>
            <a:r>
              <a:rPr sz="800" u="sng" spc="-6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10" dirty="0">
                <a:solidFill>
                  <a:srgbClr val="467885"/>
                </a:solidFill>
                <a:uFill>
                  <a:solidFill>
                    <a:srgbClr val="467885"/>
                  </a:solidFill>
                </a:uFill>
                <a:latin typeface="Trebuchet MS"/>
                <a:cs typeface="Trebuchet MS"/>
                <a:hlinkClick r:id="rId2"/>
              </a:rPr>
              <a:t>Odisha</a:t>
            </a:r>
            <a:endParaRPr sz="800" dirty="0">
              <a:latin typeface="Trebuchet MS"/>
              <a:cs typeface="Trebuchet MS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9005"/>
              </p:ext>
            </p:extLst>
          </p:nvPr>
        </p:nvGraphicFramePr>
        <p:xfrm>
          <a:off x="533907" y="1488187"/>
          <a:ext cx="4142740" cy="4354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7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 gridSpan="3">
                  <a:txBody>
                    <a:bodyPr/>
                    <a:lstStyle/>
                    <a:p>
                      <a:pPr marL="845819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Major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Steel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Clusters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Odisha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Sr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Cluster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Plants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0" dirty="0">
                          <a:latin typeface="Trebuchet MS"/>
                          <a:cs typeface="Trebuchet MS"/>
                        </a:rPr>
                        <a:t>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Angul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2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0" dirty="0">
                          <a:latin typeface="Trebuchet MS"/>
                          <a:cs typeface="Trebuchet MS"/>
                        </a:rPr>
                        <a:t>2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Cuttack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0" dirty="0">
                          <a:latin typeface="Trebuchet MS"/>
                          <a:cs typeface="Trebuchet MS"/>
                        </a:rPr>
                        <a:t>3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Dhenkanal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6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50" dirty="0">
                          <a:latin typeface="Trebuchet MS"/>
                          <a:cs typeface="Trebuchet MS"/>
                        </a:rPr>
                        <a:t>4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Jajpur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50" dirty="0">
                          <a:latin typeface="Trebuchet MS"/>
                          <a:cs typeface="Trebuchet MS"/>
                        </a:rPr>
                        <a:t>5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Ganjam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50" dirty="0">
                          <a:latin typeface="Trebuchet MS"/>
                          <a:cs typeface="Trebuchet MS"/>
                        </a:rPr>
                        <a:t>6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Jagatsinghpur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1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0" dirty="0">
                          <a:latin typeface="Trebuchet MS"/>
                          <a:cs typeface="Trebuchet MS"/>
                        </a:rPr>
                        <a:t>7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Jharsuguda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7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0" dirty="0">
                          <a:latin typeface="Trebuchet MS"/>
                          <a:cs typeface="Trebuchet MS"/>
                        </a:rPr>
                        <a:t>8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Keonjhar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8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0" dirty="0">
                          <a:latin typeface="Trebuchet MS"/>
                          <a:cs typeface="Trebuchet MS"/>
                        </a:rPr>
                        <a:t>9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Sambalpur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5" dirty="0">
                          <a:latin typeface="Trebuchet MS"/>
                          <a:cs typeface="Trebuchet MS"/>
                        </a:rPr>
                        <a:t>10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Sundargarh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5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5" dirty="0">
                          <a:latin typeface="Trebuchet MS"/>
                          <a:cs typeface="Trebuchet MS"/>
                        </a:rPr>
                        <a:t>11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Jajpur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0" dirty="0">
                          <a:latin typeface="Trebuchet MS"/>
                          <a:cs typeface="Trebuchet MS"/>
                        </a:rPr>
                        <a:t>4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1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10" dirty="0">
                          <a:latin typeface="Trebuchet MS"/>
                          <a:cs typeface="Trebuchet MS"/>
                        </a:rPr>
                        <a:t>Total*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800" spc="-25" dirty="0">
                          <a:latin typeface="Trebuchet MS"/>
                          <a:cs typeface="Trebuchet MS"/>
                        </a:rPr>
                        <a:t>45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1E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5743238" y="4922221"/>
            <a:ext cx="599837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1355"/>
              </a:spcBef>
              <a:buFont typeface="Wingdings" panose="05000000000000000000" pitchFamily="2" charset="2"/>
              <a:buChar char="v"/>
            </a:pPr>
            <a:r>
              <a:rPr sz="1400" b="1" dirty="0">
                <a:solidFill>
                  <a:srgbClr val="C00000"/>
                </a:solidFill>
                <a:latin typeface="Trebuchet MS"/>
                <a:cs typeface="Trebuchet MS"/>
              </a:rPr>
              <a:t>Odisha</a:t>
            </a:r>
            <a:r>
              <a:rPr sz="1400" b="1" spc="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rebuchet MS"/>
                <a:cs typeface="Trebuchet MS"/>
              </a:rPr>
              <a:t>holds</a:t>
            </a:r>
            <a:r>
              <a:rPr sz="1400" b="1" spc="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spc="55" dirty="0">
                <a:solidFill>
                  <a:srgbClr val="002060"/>
                </a:solidFill>
                <a:latin typeface="Trebuchet MS"/>
                <a:cs typeface="Trebuchet MS"/>
              </a:rPr>
              <a:t>No</a:t>
            </a:r>
            <a:r>
              <a:rPr lang="en-IN" sz="1400" b="1" spc="55" dirty="0">
                <a:solidFill>
                  <a:srgbClr val="002060"/>
                </a:solidFill>
                <a:latin typeface="Trebuchet MS"/>
                <a:cs typeface="Trebuchet MS"/>
              </a:rPr>
              <a:t>.</a:t>
            </a:r>
            <a:r>
              <a:rPr sz="1400" b="1" dirty="0">
                <a:solidFill>
                  <a:srgbClr val="002060"/>
                </a:solidFill>
                <a:latin typeface="Trebuchet MS"/>
                <a:cs typeface="Trebuchet MS"/>
              </a:rPr>
              <a:t>1</a:t>
            </a:r>
            <a:r>
              <a:rPr sz="1400" b="1" spc="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002060"/>
                </a:solidFill>
                <a:latin typeface="Trebuchet MS"/>
                <a:cs typeface="Trebuchet MS"/>
              </a:rPr>
              <a:t>position</a:t>
            </a:r>
            <a:r>
              <a:rPr sz="1400" b="1" spc="6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rebuchet MS"/>
                <a:cs typeface="Trebuchet MS"/>
              </a:rPr>
              <a:t>in</a:t>
            </a:r>
            <a:r>
              <a:rPr sz="1400" b="1" spc="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rebuchet MS"/>
                <a:cs typeface="Trebuchet MS"/>
              </a:rPr>
              <a:t>the</a:t>
            </a:r>
            <a:r>
              <a:rPr sz="1400" b="1" spc="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rebuchet MS"/>
                <a:cs typeface="Trebuchet MS"/>
              </a:rPr>
              <a:t>production</a:t>
            </a:r>
            <a:r>
              <a:rPr sz="1400" b="1" spc="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400" b="1" spc="7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002060"/>
                </a:solidFill>
                <a:latin typeface="Trebuchet MS"/>
                <a:cs typeface="Trebuchet MS"/>
              </a:rPr>
              <a:t>Steel</a:t>
            </a:r>
            <a:r>
              <a:rPr sz="1400" b="1" spc="5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400" b="1" spc="-25" dirty="0">
                <a:solidFill>
                  <a:srgbClr val="002060"/>
                </a:solidFill>
                <a:latin typeface="Trebuchet MS"/>
                <a:cs typeface="Trebuchet MS"/>
              </a:rPr>
              <a:t>and </a:t>
            </a:r>
            <a:r>
              <a:rPr sz="1400" b="1" dirty="0">
                <a:solidFill>
                  <a:srgbClr val="002060"/>
                </a:solidFill>
                <a:latin typeface="Trebuchet MS"/>
                <a:cs typeface="Trebuchet MS"/>
              </a:rPr>
              <a:t>Stainless</a:t>
            </a:r>
            <a:r>
              <a:rPr sz="1400" b="1" spc="-25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002060"/>
                </a:solidFill>
                <a:latin typeface="Trebuchet MS"/>
                <a:cs typeface="Trebuchet MS"/>
              </a:rPr>
              <a:t>Steel</a:t>
            </a:r>
            <a:r>
              <a:rPr sz="1400" b="1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002060"/>
                </a:solidFill>
                <a:latin typeface="Trebuchet MS"/>
                <a:cs typeface="Trebuchet MS"/>
              </a:rPr>
              <a:t>in</a:t>
            </a:r>
            <a:r>
              <a:rPr sz="1400" b="1" spc="-3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002060"/>
                </a:solidFill>
                <a:latin typeface="Trebuchet MS"/>
                <a:cs typeface="Trebuchet MS"/>
              </a:rPr>
              <a:t>India</a:t>
            </a:r>
            <a:r>
              <a:rPr sz="1400" b="1" spc="-2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rebuchet MS"/>
                <a:cs typeface="Trebuchet MS"/>
              </a:rPr>
              <a:t>and</a:t>
            </a:r>
            <a:r>
              <a:rPr sz="1400" b="1" spc="-1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rebuchet MS"/>
                <a:cs typeface="Trebuchet MS"/>
              </a:rPr>
              <a:t>has</a:t>
            </a:r>
            <a:r>
              <a:rPr sz="1400" b="1" spc="-3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rebuchet MS"/>
                <a:cs typeface="Trebuchet MS"/>
              </a:rPr>
              <a:t>produced</a:t>
            </a:r>
            <a:r>
              <a:rPr sz="1400" b="1" spc="-3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rebuchet MS"/>
                <a:cs typeface="Trebuchet MS"/>
              </a:rPr>
              <a:t>25.12</a:t>
            </a:r>
            <a:r>
              <a:rPr sz="1400" b="1" spc="-3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spc="-25" dirty="0">
                <a:solidFill>
                  <a:srgbClr val="C00000"/>
                </a:solidFill>
                <a:latin typeface="Trebuchet MS"/>
                <a:cs typeface="Trebuchet MS"/>
              </a:rPr>
              <a:t>million </a:t>
            </a:r>
            <a:r>
              <a:rPr sz="1400" b="1" spc="-20" dirty="0">
                <a:solidFill>
                  <a:srgbClr val="C00000"/>
                </a:solidFill>
                <a:latin typeface="Trebuchet MS"/>
                <a:cs typeface="Trebuchet MS"/>
              </a:rPr>
              <a:t>tons </a:t>
            </a:r>
            <a:r>
              <a:rPr sz="1400" b="1" spc="-65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1400" b="1" spc="-11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rebuchet MS"/>
                <a:cs typeface="Trebuchet MS"/>
              </a:rPr>
              <a:t>Crude</a:t>
            </a:r>
            <a:r>
              <a:rPr sz="1400" b="1" spc="-1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spc="-40" dirty="0">
                <a:solidFill>
                  <a:srgbClr val="C00000"/>
                </a:solidFill>
                <a:latin typeface="Trebuchet MS"/>
                <a:cs typeface="Trebuchet MS"/>
              </a:rPr>
              <a:t>Steel</a:t>
            </a:r>
            <a:r>
              <a:rPr sz="1400" b="1" spc="-1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spc="-50" dirty="0">
                <a:solidFill>
                  <a:srgbClr val="C00000"/>
                </a:solidFill>
                <a:latin typeface="Trebuchet MS"/>
                <a:cs typeface="Trebuchet MS"/>
              </a:rPr>
              <a:t>in</a:t>
            </a:r>
            <a:r>
              <a:rPr sz="1400" b="1" spc="-12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Trebuchet MS"/>
                <a:cs typeface="Trebuchet MS"/>
              </a:rPr>
              <a:t>2022-</a:t>
            </a:r>
            <a:r>
              <a:rPr sz="1400" b="1" spc="-25" dirty="0">
                <a:solidFill>
                  <a:srgbClr val="C00000"/>
                </a:solidFill>
                <a:latin typeface="Trebuchet MS"/>
                <a:cs typeface="Trebuchet MS"/>
              </a:rPr>
              <a:t>23</a:t>
            </a:r>
            <a:endParaRPr sz="1400" b="1" dirty="0">
              <a:solidFill>
                <a:srgbClr val="C00000"/>
              </a:solidFill>
              <a:latin typeface="Trebuchet MS"/>
              <a:cs typeface="Trebuchet M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F0E878-D8EE-2B5A-B50D-25F8221E4129}"/>
              </a:ext>
            </a:extLst>
          </p:cNvPr>
          <p:cNvCxnSpPr/>
          <p:nvPr/>
        </p:nvCxnSpPr>
        <p:spPr>
          <a:xfrm>
            <a:off x="0" y="69532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64EF0F7-BECC-4B7B-A420-8D09FAA1A032}"/>
              </a:ext>
            </a:extLst>
          </p:cNvPr>
          <p:cNvSpPr/>
          <p:nvPr/>
        </p:nvSpPr>
        <p:spPr>
          <a:xfrm>
            <a:off x="6296370" y="798990"/>
            <a:ext cx="5329981" cy="3962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spc="-10" dirty="0">
                <a:solidFill>
                  <a:schemeClr val="tx1"/>
                </a:solidFill>
                <a:latin typeface="Trebuchet MS"/>
                <a:cs typeface="Trebuchet MS"/>
              </a:rPr>
              <a:t>Productions</a:t>
            </a:r>
            <a:r>
              <a:rPr lang="en-US" sz="1800" b="1" spc="-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z="1800" b="1" spc="-40" dirty="0">
                <a:solidFill>
                  <a:schemeClr val="tx1"/>
                </a:solidFill>
                <a:latin typeface="Trebuchet MS"/>
                <a:cs typeface="Trebuchet MS"/>
              </a:rPr>
              <a:t>Trends</a:t>
            </a:r>
            <a:r>
              <a:rPr lang="en-US" sz="1800" b="1" spc="-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z="1800" b="1" spc="-4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lang="en-US" sz="1800" b="1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z="1800" b="1" spc="-45" dirty="0">
                <a:solidFill>
                  <a:schemeClr val="tx1"/>
                </a:solidFill>
                <a:latin typeface="Trebuchet MS"/>
                <a:cs typeface="Trebuchet MS"/>
              </a:rPr>
              <a:t>Steel,</a:t>
            </a:r>
            <a:r>
              <a:rPr lang="en-US" sz="1800" b="1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Trebuchet MS"/>
                <a:cs typeface="Trebuchet MS"/>
              </a:rPr>
              <a:t>Sponge</a:t>
            </a:r>
            <a:r>
              <a:rPr lang="en-US" sz="1800" b="1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z="1800" b="1" spc="-55" dirty="0">
                <a:solidFill>
                  <a:schemeClr val="tx1"/>
                </a:solidFill>
                <a:latin typeface="Trebuchet MS"/>
                <a:cs typeface="Trebuchet MS"/>
              </a:rPr>
              <a:t>Iron,</a:t>
            </a:r>
            <a:r>
              <a:rPr lang="en-US" sz="1800" b="1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US" sz="1800" b="1" spc="-10" dirty="0">
                <a:solidFill>
                  <a:schemeClr val="tx1"/>
                </a:solidFill>
                <a:latin typeface="Trebuchet MS"/>
                <a:cs typeface="Trebuchet MS"/>
              </a:rPr>
              <a:t>Pallets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22CB82-E98B-953C-D35D-FCAE66B4144C}"/>
              </a:ext>
            </a:extLst>
          </p:cNvPr>
          <p:cNvSpPr txBox="1"/>
          <p:nvPr/>
        </p:nvSpPr>
        <p:spPr>
          <a:xfrm>
            <a:off x="5735245" y="5869046"/>
            <a:ext cx="5998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rgbClr val="C00000"/>
                </a:solidFill>
              </a:rPr>
              <a:t>Odisha produced </a:t>
            </a:r>
            <a:r>
              <a:rPr lang="en-IN" sz="1400" b="1" dirty="0">
                <a:solidFill>
                  <a:srgbClr val="002060"/>
                </a:solidFill>
              </a:rPr>
              <a:t>more than 60% </a:t>
            </a:r>
            <a:r>
              <a:rPr lang="en-IN" sz="1400" b="1" dirty="0">
                <a:solidFill>
                  <a:srgbClr val="C00000"/>
                </a:solidFill>
              </a:rPr>
              <a:t>of the Total Iron Ore produced in the country in 2022-23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F5BE4D-5C3F-802E-D153-E6AD879C0614}"/>
              </a:ext>
            </a:extLst>
          </p:cNvPr>
          <p:cNvSpPr txBox="1"/>
          <p:nvPr/>
        </p:nvSpPr>
        <p:spPr>
          <a:xfrm>
            <a:off x="10459980" y="1251117"/>
            <a:ext cx="969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Million Tons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5AFFDF9B-C379-E6EC-201B-39ECC8CB301C}"/>
              </a:ext>
            </a:extLst>
          </p:cNvPr>
          <p:cNvSpPr txBox="1">
            <a:spLocks/>
          </p:cNvSpPr>
          <p:nvPr/>
        </p:nvSpPr>
        <p:spPr>
          <a:xfrm>
            <a:off x="376990" y="-738371"/>
            <a:ext cx="915493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spc="-50" baseline="0">
                <a:solidFill>
                  <a:srgbClr val="FFFFFF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Segoe UI Black" panose="020B0A02040204020203" pitchFamily="34" charset="0"/>
              </a:rPr>
              <a:t>Vikram Steel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F17DCD-A9D1-38CA-E8C6-3008DBC09366}"/>
              </a:ext>
            </a:extLst>
          </p:cNvPr>
          <p:cNvCxnSpPr/>
          <p:nvPr/>
        </p:nvCxnSpPr>
        <p:spPr>
          <a:xfrm>
            <a:off x="457200" y="7239000"/>
            <a:ext cx="5402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D5CC65A8-C213-3855-59A6-025357B3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15" y="2009825"/>
            <a:ext cx="5023876" cy="26288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1BA7338-4DFB-2A93-3257-27F27A5117B8}"/>
              </a:ext>
            </a:extLst>
          </p:cNvPr>
          <p:cNvSpPr txBox="1"/>
          <p:nvPr/>
        </p:nvSpPr>
        <p:spPr>
          <a:xfrm>
            <a:off x="6049034" y="1828495"/>
            <a:ext cx="517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Existing Capacity of the Plant (DRI) : </a:t>
            </a:r>
            <a:r>
              <a:rPr lang="en-IN" b="1" dirty="0"/>
              <a:t>60,000 TPA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E36127-A070-8428-C13B-BF66A17C75EB}"/>
              </a:ext>
            </a:extLst>
          </p:cNvPr>
          <p:cNvSpPr txBox="1"/>
          <p:nvPr/>
        </p:nvSpPr>
        <p:spPr>
          <a:xfrm>
            <a:off x="6049034" y="1411996"/>
            <a:ext cx="298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Product Type : Spong Iron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9FB657-2372-ADB5-065D-ED952ABCBF72}"/>
              </a:ext>
            </a:extLst>
          </p:cNvPr>
          <p:cNvSpPr txBox="1"/>
          <p:nvPr/>
        </p:nvSpPr>
        <p:spPr>
          <a:xfrm>
            <a:off x="5526748" y="1011959"/>
            <a:ext cx="2514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About Existing Plant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F10C811-C4B8-DB56-013A-CFE92DA074DD}"/>
              </a:ext>
            </a:extLst>
          </p:cNvPr>
          <p:cNvCxnSpPr/>
          <p:nvPr/>
        </p:nvCxnSpPr>
        <p:spPr>
          <a:xfrm>
            <a:off x="0" y="69532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E078E9-797B-2BD1-36B3-2A8314BB4177}"/>
              </a:ext>
            </a:extLst>
          </p:cNvPr>
          <p:cNvSpPr/>
          <p:nvPr/>
        </p:nvSpPr>
        <p:spPr>
          <a:xfrm>
            <a:off x="6238765" y="2755379"/>
            <a:ext cx="4506094" cy="37009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ANNUAL TURNOVER &amp; PAT [IN CR.]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0119A-E802-4032-F19E-2F975BA13789}"/>
              </a:ext>
            </a:extLst>
          </p:cNvPr>
          <p:cNvSpPr txBox="1"/>
          <p:nvPr/>
        </p:nvSpPr>
        <p:spPr>
          <a:xfrm>
            <a:off x="4407647" y="5458689"/>
            <a:ext cx="821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Projected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F871CBC-0813-3094-855C-8534DA6ACA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689409"/>
              </p:ext>
            </p:extLst>
          </p:nvPr>
        </p:nvGraphicFramePr>
        <p:xfrm>
          <a:off x="6049034" y="3287571"/>
          <a:ext cx="5400017" cy="2702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A686787-3D82-A466-A500-86356AC01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8" y="4773588"/>
            <a:ext cx="2565351" cy="19242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2330FE-D1FB-D360-279F-F1456942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641" y="4773588"/>
            <a:ext cx="2702107" cy="19242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03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BC39C-BE78-457C-8169-D80AADAA8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338FB4E3-5BAD-8891-538E-8D07A6A94668}"/>
              </a:ext>
            </a:extLst>
          </p:cNvPr>
          <p:cNvSpPr txBox="1">
            <a:spLocks/>
          </p:cNvSpPr>
          <p:nvPr/>
        </p:nvSpPr>
        <p:spPr>
          <a:xfrm>
            <a:off x="376990" y="-738371"/>
            <a:ext cx="915493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spc="-50" baseline="0">
                <a:solidFill>
                  <a:srgbClr val="FFFFFF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rebuchet MS" panose="020B0603020202020204" pitchFamily="34" charset="0"/>
                <a:ea typeface="Segoe UI Black" panose="020B0A02040204020203" pitchFamily="34" charset="0"/>
              </a:rPr>
              <a:t>Vikram Steel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7CC3BB-C99C-2AE8-A9E3-5164A9493F9C}"/>
              </a:ext>
            </a:extLst>
          </p:cNvPr>
          <p:cNvCxnSpPr/>
          <p:nvPr/>
        </p:nvCxnSpPr>
        <p:spPr>
          <a:xfrm>
            <a:off x="457200" y="7239000"/>
            <a:ext cx="5402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5ED1C90-931D-AE15-C17A-82C33294F9DA}"/>
              </a:ext>
            </a:extLst>
          </p:cNvPr>
          <p:cNvCxnSpPr/>
          <p:nvPr/>
        </p:nvCxnSpPr>
        <p:spPr>
          <a:xfrm>
            <a:off x="0" y="69532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01D98B3-0A50-42AB-4AE1-CA25DAAFB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72751"/>
              </p:ext>
            </p:extLst>
          </p:nvPr>
        </p:nvGraphicFramePr>
        <p:xfrm>
          <a:off x="5840184" y="1723770"/>
          <a:ext cx="6051024" cy="171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841">
                  <a:extLst>
                    <a:ext uri="{9D8B030D-6E8A-4147-A177-3AD203B41FA5}">
                      <a16:colId xmlns:a16="http://schemas.microsoft.com/office/drawing/2014/main" val="1009098489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1529774846"/>
                    </a:ext>
                  </a:extLst>
                </a:gridCol>
                <a:gridCol w="984173">
                  <a:extLst>
                    <a:ext uri="{9D8B030D-6E8A-4147-A177-3AD203B41FA5}">
                      <a16:colId xmlns:a16="http://schemas.microsoft.com/office/drawing/2014/main" val="658920943"/>
                    </a:ext>
                  </a:extLst>
                </a:gridCol>
                <a:gridCol w="913141">
                  <a:extLst>
                    <a:ext uri="{9D8B030D-6E8A-4147-A177-3AD203B41FA5}">
                      <a16:colId xmlns:a16="http://schemas.microsoft.com/office/drawing/2014/main" val="484629672"/>
                    </a:ext>
                  </a:extLst>
                </a:gridCol>
                <a:gridCol w="970393">
                  <a:extLst>
                    <a:ext uri="{9D8B030D-6E8A-4147-A177-3AD203B41FA5}">
                      <a16:colId xmlns:a16="http://schemas.microsoft.com/office/drawing/2014/main" val="3609442301"/>
                    </a:ext>
                  </a:extLst>
                </a:gridCol>
                <a:gridCol w="1003451">
                  <a:extLst>
                    <a:ext uri="{9D8B030D-6E8A-4147-A177-3AD203B41FA5}">
                      <a16:colId xmlns:a16="http://schemas.microsoft.com/office/drawing/2014/main" val="623241381"/>
                    </a:ext>
                  </a:extLst>
                </a:gridCol>
              </a:tblGrid>
              <a:tr h="568410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FY</a:t>
                      </a:r>
                    </a:p>
                    <a:p>
                      <a:pPr algn="ctr"/>
                      <a:r>
                        <a:rPr lang="en-IN" sz="1600" dirty="0"/>
                        <a:t> 2026-27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FY </a:t>
                      </a:r>
                    </a:p>
                    <a:p>
                      <a:pPr algn="ctr"/>
                      <a:r>
                        <a:rPr lang="en-IN" sz="1600" dirty="0"/>
                        <a:t>2027-28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FY 2028-29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FY </a:t>
                      </a:r>
                    </a:p>
                    <a:p>
                      <a:pPr algn="ctr"/>
                      <a:r>
                        <a:rPr lang="en-IN" sz="1600" dirty="0"/>
                        <a:t>2029-30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FY </a:t>
                      </a:r>
                    </a:p>
                    <a:p>
                      <a:pPr algn="ctr"/>
                      <a:r>
                        <a:rPr lang="en-IN" sz="1600" dirty="0"/>
                        <a:t>2030-31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5680403"/>
                  </a:ext>
                </a:extLst>
              </a:tr>
              <a:tr h="568410">
                <a:tc>
                  <a:txBody>
                    <a:bodyPr/>
                    <a:lstStyle/>
                    <a:p>
                      <a:r>
                        <a:rPr lang="en-IN" sz="1600" dirty="0"/>
                        <a:t>TURNOVER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1769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3776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0488892"/>
                  </a:ext>
                </a:extLst>
              </a:tr>
              <a:tr h="568410"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rgbClr val="C00000"/>
                          </a:solidFill>
                        </a:rPr>
                        <a:t>EBITDA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C00000"/>
                          </a:solidFill>
                        </a:rPr>
                        <a:t>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C00000"/>
                          </a:solidFill>
                        </a:rPr>
                        <a:t>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C00000"/>
                          </a:solidFill>
                        </a:rPr>
                        <a:t>553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C00000"/>
                          </a:solidFill>
                        </a:rPr>
                        <a:t>590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 dirty="0">
                          <a:solidFill>
                            <a:srgbClr val="C00000"/>
                          </a:solidFill>
                        </a:rPr>
                        <a:t>660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814932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872553-893E-73C6-5CEA-6408D6B6C4C0}"/>
              </a:ext>
            </a:extLst>
          </p:cNvPr>
          <p:cNvSpPr/>
          <p:nvPr/>
        </p:nvSpPr>
        <p:spPr>
          <a:xfrm>
            <a:off x="10140052" y="1326181"/>
            <a:ext cx="1613407" cy="3531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Rs. In Cr.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ABDF75-FAE8-FE18-5F28-BD4732815C90}"/>
              </a:ext>
            </a:extLst>
          </p:cNvPr>
          <p:cNvSpPr/>
          <p:nvPr/>
        </p:nvSpPr>
        <p:spPr>
          <a:xfrm>
            <a:off x="6096000" y="798525"/>
            <a:ext cx="5621596" cy="3531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PROJECTED TURNOVER V EBITDA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DC4AD-6D60-CE9F-76A2-41EEF7BC77E9}"/>
              </a:ext>
            </a:extLst>
          </p:cNvPr>
          <p:cNvSpPr txBox="1"/>
          <p:nvPr/>
        </p:nvSpPr>
        <p:spPr>
          <a:xfrm>
            <a:off x="438541" y="1265368"/>
            <a:ext cx="502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Iron Ore Beneficiation Plant	: </a:t>
            </a:r>
            <a:r>
              <a:rPr lang="en-IN" b="1" dirty="0"/>
              <a:t>0.85 MTPA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EBFE6-70CC-9E99-C906-56D61861070F}"/>
              </a:ext>
            </a:extLst>
          </p:cNvPr>
          <p:cNvSpPr txBox="1"/>
          <p:nvPr/>
        </p:nvSpPr>
        <p:spPr>
          <a:xfrm>
            <a:off x="438541" y="1594695"/>
            <a:ext cx="502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Pelletizing Plant		: </a:t>
            </a:r>
            <a:r>
              <a:rPr lang="en-IN" b="1" dirty="0"/>
              <a:t>0.60 MTPA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490E0-7C85-C111-51C4-A5F99522F73B}"/>
              </a:ext>
            </a:extLst>
          </p:cNvPr>
          <p:cNvSpPr txBox="1"/>
          <p:nvPr/>
        </p:nvSpPr>
        <p:spPr>
          <a:xfrm>
            <a:off x="474404" y="2615068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Power Plant			: </a:t>
            </a:r>
            <a:r>
              <a:rPr lang="en-IN" b="1" dirty="0"/>
              <a:t>10 MWH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5E2A6E-5561-D45C-9F74-28482E491E1C}"/>
              </a:ext>
            </a:extLst>
          </p:cNvPr>
          <p:cNvSpPr txBox="1"/>
          <p:nvPr/>
        </p:nvSpPr>
        <p:spPr>
          <a:xfrm>
            <a:off x="438541" y="1927107"/>
            <a:ext cx="530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Steel Making Shop		: </a:t>
            </a:r>
            <a:r>
              <a:rPr lang="en-IN" b="1" dirty="0"/>
              <a:t>1,20,000 TPA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677C0-ED71-21D6-9E5E-2B1291B21910}"/>
              </a:ext>
            </a:extLst>
          </p:cNvPr>
          <p:cNvSpPr txBox="1"/>
          <p:nvPr/>
        </p:nvSpPr>
        <p:spPr>
          <a:xfrm>
            <a:off x="474404" y="2267955"/>
            <a:ext cx="530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Rolling Mill			: </a:t>
            </a:r>
            <a:r>
              <a:rPr lang="en-IN" b="1" dirty="0"/>
              <a:t>1,00,000 TPA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70B582E-CEBF-DED1-EFA2-B1EAB4C6574E}"/>
              </a:ext>
            </a:extLst>
          </p:cNvPr>
          <p:cNvSpPr/>
          <p:nvPr/>
        </p:nvSpPr>
        <p:spPr>
          <a:xfrm>
            <a:off x="474404" y="800838"/>
            <a:ext cx="5176404" cy="369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PHASE-I  EXPANSION PLAN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F74CFC-4974-1CD4-19E0-CD48EF9ED542}"/>
              </a:ext>
            </a:extLst>
          </p:cNvPr>
          <p:cNvSpPr/>
          <p:nvPr/>
        </p:nvSpPr>
        <p:spPr>
          <a:xfrm>
            <a:off x="501523" y="2990374"/>
            <a:ext cx="5149285" cy="3693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TOTAL PROJECT COST = 450 CR.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01A088-2E88-190D-CE14-92CF276642C9}"/>
              </a:ext>
            </a:extLst>
          </p:cNvPr>
          <p:cNvSpPr txBox="1"/>
          <p:nvPr/>
        </p:nvSpPr>
        <p:spPr>
          <a:xfrm>
            <a:off x="501523" y="3987784"/>
            <a:ext cx="530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DRI Plant (4 x 350 TPD)		: </a:t>
            </a:r>
            <a:r>
              <a:rPr lang="en-IN" b="1" dirty="0"/>
              <a:t>4,62,500 TPA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148E6C-24FA-EE0E-33C3-9D59D0D7F936}"/>
              </a:ext>
            </a:extLst>
          </p:cNvPr>
          <p:cNvSpPr txBox="1"/>
          <p:nvPr/>
        </p:nvSpPr>
        <p:spPr>
          <a:xfrm>
            <a:off x="501523" y="4279011"/>
            <a:ext cx="530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Pelletizing Plant		: </a:t>
            </a:r>
            <a:r>
              <a:rPr lang="en-IN" b="1" dirty="0"/>
              <a:t>8,50,000 TPA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693789-EB7D-8DCA-5BC3-539ABB19C239}"/>
              </a:ext>
            </a:extLst>
          </p:cNvPr>
          <p:cNvSpPr txBox="1"/>
          <p:nvPr/>
        </p:nvSpPr>
        <p:spPr>
          <a:xfrm>
            <a:off x="537386" y="5223184"/>
            <a:ext cx="50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Power Plant			: </a:t>
            </a:r>
            <a:r>
              <a:rPr lang="en-IN" b="1" dirty="0"/>
              <a:t>75 MWH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815227-4873-F9D1-11A0-44CD1EFD8022}"/>
              </a:ext>
            </a:extLst>
          </p:cNvPr>
          <p:cNvSpPr txBox="1"/>
          <p:nvPr/>
        </p:nvSpPr>
        <p:spPr>
          <a:xfrm>
            <a:off x="501523" y="4601898"/>
            <a:ext cx="542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Steel Making Shop		: </a:t>
            </a:r>
            <a:r>
              <a:rPr lang="en-IN" b="1" dirty="0"/>
              <a:t>5,28,000 TPA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CD188-133D-77A1-19DF-CA6FD60AD1AE}"/>
              </a:ext>
            </a:extLst>
          </p:cNvPr>
          <p:cNvSpPr txBox="1"/>
          <p:nvPr/>
        </p:nvSpPr>
        <p:spPr>
          <a:xfrm>
            <a:off x="537386" y="4914171"/>
            <a:ext cx="530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Rolling Mill			: </a:t>
            </a:r>
            <a:r>
              <a:rPr lang="en-IN" b="1" dirty="0"/>
              <a:t>5,12,160 TPA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589799-F8E2-5F1E-52C9-E12BA298DC14}"/>
              </a:ext>
            </a:extLst>
          </p:cNvPr>
          <p:cNvSpPr/>
          <p:nvPr/>
        </p:nvSpPr>
        <p:spPr>
          <a:xfrm>
            <a:off x="537386" y="3618504"/>
            <a:ext cx="5113422" cy="369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PHASE-II  EXPANSION PLAN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81118B6-DBCF-F5C8-DB7E-DDAB979A3BA3}"/>
              </a:ext>
            </a:extLst>
          </p:cNvPr>
          <p:cNvSpPr/>
          <p:nvPr/>
        </p:nvSpPr>
        <p:spPr>
          <a:xfrm>
            <a:off x="564505" y="5560390"/>
            <a:ext cx="5086303" cy="36933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TOTAL PROJECT COST = 1560 CR.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4207FD3-A2C0-DD2E-6F1D-C7D2F42A1863}"/>
              </a:ext>
            </a:extLst>
          </p:cNvPr>
          <p:cNvSpPr/>
          <p:nvPr/>
        </p:nvSpPr>
        <p:spPr>
          <a:xfrm>
            <a:off x="825398" y="6042006"/>
            <a:ext cx="4778477" cy="663594"/>
          </a:xfrm>
          <a:prstGeom prst="ellipse">
            <a:avLst/>
          </a:prstGeom>
          <a:gradFill>
            <a:gsLst>
              <a:gs pos="0">
                <a:srgbClr val="0070C0"/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  <a:effectLst>
            <a:glow rad="1397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Total Project Cost :</a:t>
            </a:r>
          </a:p>
          <a:p>
            <a:pPr algn="ctr"/>
            <a:r>
              <a:rPr lang="en-IN" sz="2000" b="1" dirty="0"/>
              <a:t> </a:t>
            </a:r>
            <a:r>
              <a:rPr lang="en-IN" sz="2000" b="1" i="0" dirty="0">
                <a:solidFill>
                  <a:srgbClr val="FFFFFF"/>
                </a:solidFill>
                <a:effectLst/>
                <a:latin typeface="Google Sans"/>
              </a:rPr>
              <a:t>₹ </a:t>
            </a:r>
            <a:r>
              <a:rPr lang="en-IN" sz="2000" b="1" dirty="0"/>
              <a:t>2010 Cr.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5B171-E47C-09C3-6A15-D1708E9399DB}"/>
              </a:ext>
            </a:extLst>
          </p:cNvPr>
          <p:cNvSpPr txBox="1"/>
          <p:nvPr/>
        </p:nvSpPr>
        <p:spPr>
          <a:xfrm>
            <a:off x="6194612" y="3618504"/>
            <a:ext cx="534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u="sng" dirty="0">
                <a:solidFill>
                  <a:srgbClr val="C00000"/>
                </a:solidFill>
              </a:rPr>
              <a:t>Phase-I 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rgbClr val="C00000"/>
                </a:solidFill>
              </a:rPr>
              <a:t>Iron Ore Beneficiation Plant Commercial production will commence from  </a:t>
            </a:r>
            <a:r>
              <a:rPr lang="en-IN" sz="1200" b="1" dirty="0">
                <a:solidFill>
                  <a:srgbClr val="002060"/>
                </a:solidFill>
              </a:rPr>
              <a:t>March 2026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rgbClr val="C00000"/>
                </a:solidFill>
              </a:rPr>
              <a:t>Balance project will be completed within </a:t>
            </a:r>
            <a:r>
              <a:rPr lang="en-IN" sz="1200" b="1" dirty="0">
                <a:solidFill>
                  <a:srgbClr val="002060"/>
                </a:solidFill>
              </a:rPr>
              <a:t>24 months.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2006D9-52DD-A117-281F-9FDA6AFB9808}"/>
              </a:ext>
            </a:extLst>
          </p:cNvPr>
          <p:cNvSpPr txBox="1"/>
          <p:nvPr/>
        </p:nvSpPr>
        <p:spPr>
          <a:xfrm>
            <a:off x="6194612" y="4807685"/>
            <a:ext cx="5460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u="sng" dirty="0">
                <a:solidFill>
                  <a:srgbClr val="C00000"/>
                </a:solidFill>
              </a:rPr>
              <a:t>Phase-II 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rgbClr val="C00000"/>
                </a:solidFill>
              </a:rPr>
              <a:t>DRI Plant will be completed in two Phases (</a:t>
            </a:r>
            <a:r>
              <a:rPr lang="en-IN" sz="1200" b="1" dirty="0">
                <a:solidFill>
                  <a:srgbClr val="002060"/>
                </a:solidFill>
              </a:rPr>
              <a:t>1</a:t>
            </a:r>
            <a:r>
              <a:rPr lang="en-IN" sz="1200" b="1" baseline="30000" dirty="0">
                <a:solidFill>
                  <a:srgbClr val="002060"/>
                </a:solidFill>
              </a:rPr>
              <a:t>st</a:t>
            </a:r>
            <a:r>
              <a:rPr lang="en-IN" sz="1200" b="1" dirty="0">
                <a:solidFill>
                  <a:srgbClr val="002060"/>
                </a:solidFill>
              </a:rPr>
              <a:t> Phase-March 27 &amp;            2</a:t>
            </a:r>
            <a:r>
              <a:rPr lang="en-IN" sz="1200" b="1" baseline="30000" dirty="0">
                <a:solidFill>
                  <a:srgbClr val="002060"/>
                </a:solidFill>
              </a:rPr>
              <a:t>nd</a:t>
            </a:r>
            <a:r>
              <a:rPr lang="en-IN" sz="1200" b="1" dirty="0">
                <a:solidFill>
                  <a:srgbClr val="002060"/>
                </a:solidFill>
              </a:rPr>
              <a:t> Phase-March 28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rgbClr val="C00000"/>
                </a:solidFill>
              </a:rPr>
              <a:t>Pellet Plant will be completed by </a:t>
            </a:r>
            <a:r>
              <a:rPr lang="en-IN" sz="1200" b="1" dirty="0">
                <a:solidFill>
                  <a:srgbClr val="002060"/>
                </a:solidFill>
              </a:rPr>
              <a:t>March 2029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rgbClr val="C00000"/>
                </a:solidFill>
              </a:rPr>
              <a:t>Power Plant, SMS &amp; Rolling Mill will be completed in two phases             </a:t>
            </a:r>
            <a:r>
              <a:rPr lang="en-IN" sz="1200" b="1" dirty="0">
                <a:solidFill>
                  <a:srgbClr val="002060"/>
                </a:solidFill>
              </a:rPr>
              <a:t>(1</a:t>
            </a:r>
            <a:r>
              <a:rPr lang="en-IN" sz="1200" b="1" baseline="30000" dirty="0">
                <a:solidFill>
                  <a:srgbClr val="002060"/>
                </a:solidFill>
              </a:rPr>
              <a:t>st</a:t>
            </a:r>
            <a:r>
              <a:rPr lang="en-IN" sz="1200" b="1" dirty="0">
                <a:solidFill>
                  <a:srgbClr val="002060"/>
                </a:solidFill>
              </a:rPr>
              <a:t> Phase by March 2028 &amp; 2</a:t>
            </a:r>
            <a:r>
              <a:rPr lang="en-IN" sz="1200" b="1" baseline="30000" dirty="0">
                <a:solidFill>
                  <a:srgbClr val="002060"/>
                </a:solidFill>
              </a:rPr>
              <a:t>nd</a:t>
            </a:r>
            <a:r>
              <a:rPr lang="en-IN" sz="1200" b="1" dirty="0">
                <a:solidFill>
                  <a:srgbClr val="002060"/>
                </a:solidFill>
              </a:rPr>
              <a:t> Phase by March 2030</a:t>
            </a:r>
          </a:p>
        </p:txBody>
      </p:sp>
    </p:spTree>
    <p:extLst>
      <p:ext uri="{BB962C8B-B14F-4D97-AF65-F5344CB8AC3E}">
        <p14:creationId xmlns:p14="http://schemas.microsoft.com/office/powerpoint/2010/main" val="60997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123C53-D9CB-7D7D-261B-385C05F80FC8}"/>
              </a:ext>
            </a:extLst>
          </p:cNvPr>
          <p:cNvSpPr txBox="1"/>
          <p:nvPr/>
        </p:nvSpPr>
        <p:spPr>
          <a:xfrm>
            <a:off x="1489434" y="288737"/>
            <a:ext cx="5241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Thank You </a:t>
            </a:r>
            <a:endParaRPr kumimoji="0" lang="en-IN" sz="7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+mn-cs"/>
            </a:endParaRPr>
          </a:p>
        </p:txBody>
      </p:sp>
      <p:pic>
        <p:nvPicPr>
          <p:cNvPr id="10242" name="Picture 2" descr="Download HD Handshake Png - Business Hand In Png Transparent PNG Image -  NicePNG.com">
            <a:extLst>
              <a:ext uri="{FF2B5EF4-FFF2-40B4-BE49-F238E27FC236}">
                <a16:creationId xmlns:a16="http://schemas.microsoft.com/office/drawing/2014/main" id="{C463D78E-0F40-3652-0D98-72C863D18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5505" y="1617420"/>
            <a:ext cx="7193340" cy="4574043"/>
          </a:xfrm>
          <a:prstGeom prst="ellipse">
            <a:avLst/>
          </a:prstGeom>
          <a:ln w="38100" cap="rnd">
            <a:solidFill>
              <a:schemeClr val="bg1">
                <a:lumMod val="75000"/>
              </a:schemeClr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4CC2CE-9368-CFF7-3CEE-E7547F0BB46E}"/>
              </a:ext>
            </a:extLst>
          </p:cNvPr>
          <p:cNvGrpSpPr/>
          <p:nvPr/>
        </p:nvGrpSpPr>
        <p:grpSpPr>
          <a:xfrm>
            <a:off x="7365258" y="622738"/>
            <a:ext cx="4345757" cy="5612524"/>
            <a:chOff x="7349493" y="0"/>
            <a:chExt cx="4345757" cy="56125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E2602F-18E1-E0F4-2F8B-57608DC424BF}"/>
                </a:ext>
              </a:extLst>
            </p:cNvPr>
            <p:cNvGrpSpPr/>
            <p:nvPr/>
          </p:nvGrpSpPr>
          <p:grpSpPr>
            <a:xfrm>
              <a:off x="7349493" y="0"/>
              <a:ext cx="4345757" cy="5612524"/>
              <a:chOff x="7428321" y="82336"/>
              <a:chExt cx="4345757" cy="56125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F72A32-E8CD-B4E6-11AE-41E004901DB1}"/>
                  </a:ext>
                </a:extLst>
              </p:cNvPr>
              <p:cNvSpPr/>
              <p:nvPr/>
            </p:nvSpPr>
            <p:spPr>
              <a:xfrm>
                <a:off x="7428321" y="82336"/>
                <a:ext cx="4345757" cy="56125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D80970E-CBAE-7754-6E9A-B0386C74E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3868" y="288737"/>
                <a:ext cx="2168165" cy="216816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90702B-5041-D048-FD3E-80F175EAD6CA}"/>
                  </a:ext>
                </a:extLst>
              </p:cNvPr>
              <p:cNvSpPr txBox="1"/>
              <p:nvPr/>
            </p:nvSpPr>
            <p:spPr>
              <a:xfrm>
                <a:off x="8323868" y="2627868"/>
                <a:ext cx="275262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Alupur, Near Laxminarayan Temple, O.T. Road, Balasore  756001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B2D1BC-5AC0-D650-DE95-F1252433F7B1}"/>
                  </a:ext>
                </a:extLst>
              </p:cNvPr>
              <p:cNvSpPr txBox="1"/>
              <p:nvPr/>
            </p:nvSpPr>
            <p:spPr>
              <a:xfrm>
                <a:off x="8323868" y="3693189"/>
                <a:ext cx="25546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Plot No. 347-358, Gadabhanga, Khantapada, Balasore  756043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88EDAE-40CD-3E2D-AF8F-22052F61CD6E}"/>
                  </a:ext>
                </a:extLst>
              </p:cNvPr>
              <p:cNvSpPr txBox="1"/>
              <p:nvPr/>
            </p:nvSpPr>
            <p:spPr>
              <a:xfrm>
                <a:off x="8422849" y="4908416"/>
                <a:ext cx="25546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info@highlandgroups.com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1A9061-C7F1-4B9B-2DF4-DF7E4DB4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994" y="2635645"/>
              <a:ext cx="567001" cy="5059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0E9514-8E07-027E-F995-67AB137D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217" y="4675802"/>
              <a:ext cx="564778" cy="56477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5F4650-A4CA-37D8-B1AF-B7C5319B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239" y="3767152"/>
              <a:ext cx="514509" cy="514509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F0E88-D7A7-6D6E-7A11-C9C47D15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0F09E7-F10B-4D20-BC7C-C074F7CC874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65943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939</Words>
  <Application>Microsoft Office PowerPoint</Application>
  <PresentationFormat>Widescreen</PresentationFormat>
  <Paragraphs>200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Century Gothic</vt:lpstr>
      <vt:lpstr>Google Sans</vt:lpstr>
      <vt:lpstr>Heebo</vt:lpstr>
      <vt:lpstr>inherit</vt:lpstr>
      <vt:lpstr>MyriadProR</vt:lpstr>
      <vt:lpstr>Segoe UI Black</vt:lpstr>
      <vt:lpstr>Times New Roman</vt:lpstr>
      <vt:lpstr>Trebuchet MS</vt:lpstr>
      <vt:lpstr>Verdana</vt:lpstr>
      <vt:lpstr>Wingdings</vt:lpstr>
      <vt:lpstr>Wingdings 3</vt:lpstr>
      <vt:lpstr>Wisp</vt:lpstr>
      <vt:lpstr>1_Office Theme</vt:lpstr>
      <vt:lpstr>PowerPoint Presentation</vt:lpstr>
      <vt:lpstr>PowerPoint Presentation</vt:lpstr>
      <vt:lpstr>PowerPoint Presentation</vt:lpstr>
      <vt:lpstr>PowerPoint Presentation</vt:lpstr>
      <vt:lpstr>Odisha: Steel Industry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Ayan Saha</dc:creator>
  <cp:lastModifiedBy>Office Of The Chairman</cp:lastModifiedBy>
  <cp:revision>53</cp:revision>
  <cp:lastPrinted>2025-02-15T12:30:18Z</cp:lastPrinted>
  <dcterms:created xsi:type="dcterms:W3CDTF">2025-01-30T14:35:41Z</dcterms:created>
  <dcterms:modified xsi:type="dcterms:W3CDTF">2025-02-17T04:01:42Z</dcterms:modified>
</cp:coreProperties>
</file>